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2-2.png>
</file>

<file path=ppt/media/image-2-3.png>
</file>

<file path=ppt/media/image-3-1.png>
</file>

<file path=ppt/media/image-3-2.png>
</file>

<file path=ppt/media/image-5-1.png>
</file>

<file path=ppt/media/image-5-2.png>
</file>

<file path=ppt/media/image-5-3.png>
</file>

<file path=ppt/media/image-5-4.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3494723"/>
            <a:ext cx="7556421" cy="1240155"/>
          </a:xfrm>
          <a:prstGeom prst="rect">
            <a:avLst/>
          </a:prstGeom>
          <a:noFill/>
          <a:ln/>
        </p:spPr>
        <p:txBody>
          <a:bodyPr wrap="square" lIns="0" tIns="0" rIns="0" bIns="0" rtlCol="0" anchor="t"/>
          <a:lstStyle/>
          <a:p>
            <a:pPr algn="l" indent="0" marL="0">
              <a:lnSpc>
                <a:spcPts val="4850"/>
              </a:lnSpc>
              <a:buNone/>
            </a:pPr>
            <a:r>
              <a:rPr lang="en-US" sz="3900" b="1" dirty="0">
                <a:solidFill>
                  <a:srgbClr val="006747"/>
                </a:solidFill>
                <a:latin typeface="Noto Serif SC Bold" pitchFamily="34" charset="0"/>
                <a:ea typeface="Noto Serif SC Bold" pitchFamily="34" charset="-122"/>
                <a:cs typeface="Noto Serif SC Bold" pitchFamily="34" charset="-120"/>
              </a:rPr>
              <a:t>Empowering Conversational AI by Fine-tuning LLMs</a:t>
            </a:r>
            <a:endParaRPr lang="en-US" sz="3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891903"/>
            <a:ext cx="4317921" cy="317540"/>
          </a:xfrm>
          <a:prstGeom prst="rect">
            <a:avLst/>
          </a:prstGeom>
          <a:noFill/>
          <a:ln/>
        </p:spPr>
        <p:txBody>
          <a:bodyPr wrap="none" lIns="0" tIns="0" rIns="0" bIns="0" rtlCol="0" anchor="t"/>
          <a:lstStyle/>
          <a:p>
            <a:pPr algn="l" indent="0" marL="0">
              <a:lnSpc>
                <a:spcPts val="2500"/>
              </a:lnSpc>
              <a:buNone/>
            </a:pPr>
            <a:endParaRPr lang="en-US" sz="1550" dirty="0"/>
          </a:p>
        </p:txBody>
      </p:sp>
      <p:pic>
        <p:nvPicPr>
          <p:cNvPr id="3" name="Image 0" descr="preencoded.png">    </p:cNvPr>
          <p:cNvPicPr>
            <a:picLocks noChangeAspect="1"/>
          </p:cNvPicPr>
          <p:nvPr/>
        </p:nvPicPr>
        <p:blipFill>
          <a:blip r:embed="rId1"/>
          <a:stretch>
            <a:fillRect/>
          </a:stretch>
        </p:blipFill>
        <p:spPr>
          <a:xfrm>
            <a:off x="5603438" y="1936552"/>
            <a:ext cx="3438644" cy="3438644"/>
          </a:xfrm>
          <a:prstGeom prst="rect">
            <a:avLst/>
          </a:prstGeom>
        </p:spPr>
      </p:pic>
      <p:sp>
        <p:nvSpPr>
          <p:cNvPr id="4" name="Text 1"/>
          <p:cNvSpPr/>
          <p:nvPr/>
        </p:nvSpPr>
        <p:spPr>
          <a:xfrm>
            <a:off x="9533811" y="1891903"/>
            <a:ext cx="4317921" cy="317540"/>
          </a:xfrm>
          <a:prstGeom prst="rect">
            <a:avLst/>
          </a:prstGeom>
          <a:noFill/>
          <a:ln/>
        </p:spPr>
        <p:txBody>
          <a:bodyPr wrap="none" lIns="0" tIns="0" rIns="0" bIns="0" rtlCol="0" anchor="t"/>
          <a:lstStyle/>
          <a:p>
            <a:pPr algn="l" indent="0" marL="0">
              <a:lnSpc>
                <a:spcPts val="2500"/>
              </a:lnSpc>
              <a:buNone/>
            </a:pPr>
            <a:endParaRPr lang="en-US" sz="1550" dirty="0"/>
          </a:p>
        </p:txBody>
      </p:sp>
      <p:sp>
        <p:nvSpPr>
          <p:cNvPr id="5" name="Text 2"/>
          <p:cNvSpPr/>
          <p:nvPr/>
        </p:nvSpPr>
        <p:spPr>
          <a:xfrm>
            <a:off x="793790" y="5896094"/>
            <a:ext cx="4961811" cy="620078"/>
          </a:xfrm>
          <a:prstGeom prst="rect">
            <a:avLst/>
          </a:prstGeom>
          <a:noFill/>
          <a:ln/>
        </p:spPr>
        <p:txBody>
          <a:bodyPr wrap="none" lIns="0" tIns="0" rIns="0" bIns="0" rtlCol="0" anchor="t"/>
          <a:lstStyle/>
          <a:p>
            <a:pPr algn="l" indent="0" marL="0">
              <a:lnSpc>
                <a:spcPts val="4850"/>
              </a:lnSpc>
              <a:buNone/>
            </a:pPr>
            <a:endParaRPr lang="en-US" sz="3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161574"/>
            <a:ext cx="10461546" cy="620078"/>
          </a:xfrm>
          <a:prstGeom prst="rect">
            <a:avLst/>
          </a:prstGeom>
          <a:noFill/>
          <a:ln/>
        </p:spPr>
        <p:txBody>
          <a:bodyPr wrap="none" lIns="0" tIns="0" rIns="0" bIns="0" rtlCol="0" anchor="t"/>
          <a:lstStyle/>
          <a:p>
            <a:pPr algn="l" indent="0" marL="0">
              <a:lnSpc>
                <a:spcPts val="4850"/>
              </a:lnSpc>
              <a:buNone/>
            </a:pPr>
            <a:r>
              <a:rPr lang="en-US" sz="3900" b="1" dirty="0">
                <a:solidFill>
                  <a:srgbClr val="006747"/>
                </a:solidFill>
                <a:latin typeface="Noto Serif SC Bold" pitchFamily="34" charset="0"/>
                <a:ea typeface="Noto Serif SC Bold" pitchFamily="34" charset="-122"/>
                <a:cs typeface="Noto Serif SC Bold" pitchFamily="34" charset="-120"/>
              </a:rPr>
              <a:t>From Rule-Based to Transformative LLMs</a:t>
            </a:r>
            <a:endParaRPr lang="en-US" sz="3900" dirty="0"/>
          </a:p>
        </p:txBody>
      </p:sp>
      <p:pic>
        <p:nvPicPr>
          <p:cNvPr id="3" name="Image 0" descr="preencoded.png">    </p:cNvPr>
          <p:cNvPicPr>
            <a:picLocks noChangeAspect="1"/>
          </p:cNvPicPr>
          <p:nvPr/>
        </p:nvPicPr>
        <p:blipFill>
          <a:blip r:embed="rId1"/>
          <a:stretch>
            <a:fillRect/>
          </a:stretch>
        </p:blipFill>
        <p:spPr>
          <a:xfrm>
            <a:off x="793790" y="2178487"/>
            <a:ext cx="496133" cy="496133"/>
          </a:xfrm>
          <a:prstGeom prst="rect">
            <a:avLst/>
          </a:prstGeom>
        </p:spPr>
      </p:pic>
      <p:sp>
        <p:nvSpPr>
          <p:cNvPr id="4" name="Text 1"/>
          <p:cNvSpPr/>
          <p:nvPr/>
        </p:nvSpPr>
        <p:spPr>
          <a:xfrm>
            <a:off x="793790" y="2922627"/>
            <a:ext cx="3671292" cy="310158"/>
          </a:xfrm>
          <a:prstGeom prst="rect">
            <a:avLst/>
          </a:prstGeom>
          <a:noFill/>
          <a:ln/>
        </p:spPr>
        <p:txBody>
          <a:bodyPr wrap="none" lIns="0" tIns="0" rIns="0" bIns="0" rtlCol="0" anchor="t"/>
          <a:lstStyle/>
          <a:p>
            <a:pPr algn="l"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Rule-Based Era (1960s-2000s)</a:t>
            </a:r>
            <a:endParaRPr lang="en-US" sz="1950" dirty="0"/>
          </a:p>
        </p:txBody>
      </p:sp>
      <p:sp>
        <p:nvSpPr>
          <p:cNvPr id="5" name="Text 2"/>
          <p:cNvSpPr/>
          <p:nvPr/>
        </p:nvSpPr>
        <p:spPr>
          <a:xfrm>
            <a:off x="793790" y="3351848"/>
            <a:ext cx="4182189" cy="1905238"/>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Early chatbots like ELIZA relied on pattern matching and predefined templates. While groundbreaking for their time, they were brittle, struggled with context, and required extensive manual rule creation, limiting their scalability and flexibility.</a:t>
            </a:r>
            <a:endParaRPr lang="en-US" sz="1550" dirty="0"/>
          </a:p>
        </p:txBody>
      </p:sp>
      <p:pic>
        <p:nvPicPr>
          <p:cNvPr id="6" name="Image 1" descr="preencoded.png">    </p:cNvPr>
          <p:cNvPicPr>
            <a:picLocks noChangeAspect="1"/>
          </p:cNvPicPr>
          <p:nvPr/>
        </p:nvPicPr>
        <p:blipFill>
          <a:blip r:embed="rId2"/>
          <a:stretch>
            <a:fillRect/>
          </a:stretch>
        </p:blipFill>
        <p:spPr>
          <a:xfrm>
            <a:off x="5223986" y="2178487"/>
            <a:ext cx="496133" cy="496133"/>
          </a:xfrm>
          <a:prstGeom prst="rect">
            <a:avLst/>
          </a:prstGeom>
        </p:spPr>
      </p:pic>
      <p:sp>
        <p:nvSpPr>
          <p:cNvPr id="7" name="Text 3"/>
          <p:cNvSpPr/>
          <p:nvPr/>
        </p:nvSpPr>
        <p:spPr>
          <a:xfrm>
            <a:off x="5223986" y="2922627"/>
            <a:ext cx="3471148" cy="310158"/>
          </a:xfrm>
          <a:prstGeom prst="rect">
            <a:avLst/>
          </a:prstGeom>
          <a:noFill/>
          <a:ln/>
        </p:spPr>
        <p:txBody>
          <a:bodyPr wrap="none" lIns="0" tIns="0" rIns="0" bIns="0" rtlCol="0" anchor="t"/>
          <a:lstStyle/>
          <a:p>
            <a:pPr algn="l"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Neural Models (2000s-2017)</a:t>
            </a:r>
            <a:endParaRPr lang="en-US" sz="1950" dirty="0"/>
          </a:p>
        </p:txBody>
      </p:sp>
      <p:sp>
        <p:nvSpPr>
          <p:cNvPr id="8" name="Text 4"/>
          <p:cNvSpPr/>
          <p:nvPr/>
        </p:nvSpPr>
        <p:spPr>
          <a:xfrm>
            <a:off x="5223986" y="3351848"/>
            <a:ext cx="4182308" cy="2540318"/>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The advent of Recurrent Neural Networks (RNNs) and sequence-to-sequence models marked a significant step forward. These models offered better generalisation and could learn from data, yet still faced limitations in handling long-range dependencies and complex conversational context.</a:t>
            </a:r>
            <a:endParaRPr lang="en-US" sz="1550" dirty="0"/>
          </a:p>
        </p:txBody>
      </p:sp>
      <p:pic>
        <p:nvPicPr>
          <p:cNvPr id="9" name="Image 2" descr="preencoded.png">    </p:cNvPr>
          <p:cNvPicPr>
            <a:picLocks noChangeAspect="1"/>
          </p:cNvPicPr>
          <p:nvPr/>
        </p:nvPicPr>
        <p:blipFill>
          <a:blip r:embed="rId3"/>
          <a:stretch>
            <a:fillRect/>
          </a:stretch>
        </p:blipFill>
        <p:spPr>
          <a:xfrm>
            <a:off x="9654302" y="2178487"/>
            <a:ext cx="496133" cy="496133"/>
          </a:xfrm>
          <a:prstGeom prst="rect">
            <a:avLst/>
          </a:prstGeom>
        </p:spPr>
      </p:pic>
      <p:sp>
        <p:nvSpPr>
          <p:cNvPr id="10" name="Text 5"/>
          <p:cNvSpPr/>
          <p:nvPr/>
        </p:nvSpPr>
        <p:spPr>
          <a:xfrm>
            <a:off x="9654302" y="2922627"/>
            <a:ext cx="3638074" cy="310158"/>
          </a:xfrm>
          <a:prstGeom prst="rect">
            <a:avLst/>
          </a:prstGeom>
          <a:noFill/>
          <a:ln/>
        </p:spPr>
        <p:txBody>
          <a:bodyPr wrap="none" lIns="0" tIns="0" rIns="0" bIns="0" rtlCol="0" anchor="t"/>
          <a:lstStyle/>
          <a:p>
            <a:pPr algn="l"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Modern LLMs (2017-Present)</a:t>
            </a:r>
            <a:endParaRPr lang="en-US" sz="1950" dirty="0"/>
          </a:p>
        </p:txBody>
      </p:sp>
      <p:sp>
        <p:nvSpPr>
          <p:cNvPr id="11" name="Text 6"/>
          <p:cNvSpPr/>
          <p:nvPr/>
        </p:nvSpPr>
        <p:spPr>
          <a:xfrm>
            <a:off x="9654302" y="3351848"/>
            <a:ext cx="4182308" cy="1905238"/>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The Transformer architecture revolutionised conversational AI. With billions of parameters and pre-training on vast text corpora, LLMs now exhibit human-like conversational capabilities, overcoming many prior limitations.</a:t>
            </a:r>
            <a:endParaRPr lang="en-US" sz="1550" dirty="0"/>
          </a:p>
        </p:txBody>
      </p:sp>
      <p:sp>
        <p:nvSpPr>
          <p:cNvPr id="12" name="Text 7"/>
          <p:cNvSpPr/>
          <p:nvPr/>
        </p:nvSpPr>
        <p:spPr>
          <a:xfrm>
            <a:off x="793790" y="6115407"/>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Each era in conversational AI has progressively addressed the fundamental limitations of its predecessor, leading to the sophisticated and adaptable LLM systems we see today. The journey reflects a continuous quest for more natural, context-aware, and intelligent interactions between humans and machines.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60058" y="316230"/>
            <a:ext cx="6543675" cy="359331"/>
          </a:xfrm>
          <a:prstGeom prst="rect">
            <a:avLst/>
          </a:prstGeom>
          <a:noFill/>
          <a:ln/>
        </p:spPr>
        <p:txBody>
          <a:bodyPr wrap="none" lIns="0" tIns="0" rIns="0" bIns="0" rtlCol="0" anchor="t"/>
          <a:lstStyle/>
          <a:p>
            <a:pPr algn="l" indent="0" marL="0">
              <a:lnSpc>
                <a:spcPts val="2800"/>
              </a:lnSpc>
              <a:buNone/>
            </a:pPr>
            <a:r>
              <a:rPr lang="en-US" sz="2250" b="1" dirty="0">
                <a:solidFill>
                  <a:srgbClr val="006747"/>
                </a:solidFill>
                <a:latin typeface="Noto Serif SC Bold" pitchFamily="34" charset="0"/>
                <a:ea typeface="Noto Serif SC Bold" pitchFamily="34" charset="-122"/>
                <a:cs typeface="Noto Serif SC Bold" pitchFamily="34" charset="-120"/>
              </a:rPr>
              <a:t>The LLM Paradigm Shift in Dialogue Systems</a:t>
            </a:r>
            <a:endParaRPr lang="en-US" sz="2250" dirty="0"/>
          </a:p>
        </p:txBody>
      </p:sp>
      <p:sp>
        <p:nvSpPr>
          <p:cNvPr id="3" name="Text 1"/>
          <p:cNvSpPr/>
          <p:nvPr/>
        </p:nvSpPr>
        <p:spPr>
          <a:xfrm>
            <a:off x="460058" y="963097"/>
            <a:ext cx="1437680" cy="179784"/>
          </a:xfrm>
          <a:prstGeom prst="rect">
            <a:avLst/>
          </a:prstGeom>
          <a:noFill/>
          <a:ln/>
        </p:spPr>
        <p:txBody>
          <a:bodyPr wrap="none" lIns="0" tIns="0" rIns="0" bIns="0" rtlCol="0" anchor="t"/>
          <a:lstStyle/>
          <a:p>
            <a:pPr algn="l" indent="0" marL="0">
              <a:lnSpc>
                <a:spcPts val="1400"/>
              </a:lnSpc>
              <a:buNone/>
            </a:pPr>
            <a:r>
              <a:rPr lang="en-US" sz="1100" b="1" dirty="0">
                <a:solidFill>
                  <a:srgbClr val="006747"/>
                </a:solidFill>
                <a:latin typeface="Noto Serif SC Bold" pitchFamily="34" charset="0"/>
                <a:ea typeface="Noto Serif SC Bold" pitchFamily="34" charset="-122"/>
                <a:cs typeface="Noto Serif SC Bold" pitchFamily="34" charset="-120"/>
              </a:rPr>
              <a:t>Before LLMs</a:t>
            </a:r>
            <a:endParaRPr lang="en-US" sz="1100" dirty="0"/>
          </a:p>
        </p:txBody>
      </p:sp>
      <p:sp>
        <p:nvSpPr>
          <p:cNvPr id="4" name="Text 2"/>
          <p:cNvSpPr/>
          <p:nvPr/>
        </p:nvSpPr>
        <p:spPr>
          <a:xfrm>
            <a:off x="460058" y="1257895"/>
            <a:ext cx="6714887" cy="551855"/>
          </a:xfrm>
          <a:prstGeom prst="rect">
            <a:avLst/>
          </a:prstGeom>
          <a:noFill/>
          <a:ln/>
        </p:spPr>
        <p:txBody>
          <a:bodyPr wrap="square" lIns="0" tIns="0" rIns="0" bIns="0" rtlCol="0" anchor="t"/>
          <a:lstStyle/>
          <a:p>
            <a:pPr algn="l" indent="0" marL="0">
              <a:lnSpc>
                <a:spcPts val="1400"/>
              </a:lnSpc>
              <a:buNone/>
            </a:pPr>
            <a:r>
              <a:rPr lang="en-US" sz="900" dirty="0">
                <a:solidFill>
                  <a:srgbClr val="4B4A4A"/>
                </a:solidFill>
                <a:latin typeface="Geist" pitchFamily="34" charset="0"/>
                <a:ea typeface="Geist" pitchFamily="34" charset="-122"/>
                <a:cs typeface="Geist" pitchFamily="34" charset="-120"/>
              </a:rPr>
              <a:t>Prior to LLMs, conversational AI systems demanded meticulous manual scripting, often restricting them to narrow domains and specific use cases. They struggled with unexpected user inputs and required constant, labour-intensive maintenance and rule updates. This resulted in rigid, often frustrating, user experiences.</a:t>
            </a:r>
            <a:endParaRPr lang="en-US" sz="900" dirty="0"/>
          </a:p>
        </p:txBody>
      </p:sp>
      <p:pic>
        <p:nvPicPr>
          <p:cNvPr id="5" name="Image 0" descr="preencoded.png">    </p:cNvPr>
          <p:cNvPicPr>
            <a:picLocks noChangeAspect="1"/>
          </p:cNvPicPr>
          <p:nvPr/>
        </p:nvPicPr>
        <p:blipFill>
          <a:blip r:embed="rId1"/>
          <a:stretch>
            <a:fillRect/>
          </a:stretch>
        </p:blipFill>
        <p:spPr>
          <a:xfrm>
            <a:off x="460058" y="1939052"/>
            <a:ext cx="6714887" cy="7162443"/>
          </a:xfrm>
          <a:prstGeom prst="rect">
            <a:avLst/>
          </a:prstGeom>
        </p:spPr>
      </p:pic>
      <p:sp>
        <p:nvSpPr>
          <p:cNvPr id="6" name="Text 3"/>
          <p:cNvSpPr/>
          <p:nvPr/>
        </p:nvSpPr>
        <p:spPr>
          <a:xfrm>
            <a:off x="7463076" y="963097"/>
            <a:ext cx="1437680" cy="179784"/>
          </a:xfrm>
          <a:prstGeom prst="rect">
            <a:avLst/>
          </a:prstGeom>
          <a:noFill/>
          <a:ln/>
        </p:spPr>
        <p:txBody>
          <a:bodyPr wrap="none" lIns="0" tIns="0" rIns="0" bIns="0" rtlCol="0" anchor="t"/>
          <a:lstStyle/>
          <a:p>
            <a:pPr algn="l" indent="0" marL="0">
              <a:lnSpc>
                <a:spcPts val="1400"/>
              </a:lnSpc>
              <a:buNone/>
            </a:pPr>
            <a:r>
              <a:rPr lang="en-US" sz="1100" b="1" dirty="0">
                <a:solidFill>
                  <a:srgbClr val="006747"/>
                </a:solidFill>
                <a:latin typeface="Noto Serif SC Bold" pitchFamily="34" charset="0"/>
                <a:ea typeface="Noto Serif SC Bold" pitchFamily="34" charset="-122"/>
                <a:cs typeface="Noto Serif SC Bold" pitchFamily="34" charset="-120"/>
              </a:rPr>
              <a:t>With LLMs</a:t>
            </a:r>
            <a:endParaRPr lang="en-US" sz="1100" dirty="0"/>
          </a:p>
        </p:txBody>
      </p:sp>
      <p:sp>
        <p:nvSpPr>
          <p:cNvPr id="7" name="Text 4"/>
          <p:cNvSpPr/>
          <p:nvPr/>
        </p:nvSpPr>
        <p:spPr>
          <a:xfrm>
            <a:off x="7463076" y="1257895"/>
            <a:ext cx="6714887" cy="551855"/>
          </a:xfrm>
          <a:prstGeom prst="rect">
            <a:avLst/>
          </a:prstGeom>
          <a:noFill/>
          <a:ln/>
        </p:spPr>
        <p:txBody>
          <a:bodyPr wrap="square" lIns="0" tIns="0" rIns="0" bIns="0" rtlCol="0" anchor="t"/>
          <a:lstStyle/>
          <a:p>
            <a:pPr algn="l" indent="0" marL="0">
              <a:lnSpc>
                <a:spcPts val="1400"/>
              </a:lnSpc>
              <a:buNone/>
            </a:pPr>
            <a:r>
              <a:rPr lang="en-US" sz="900" dirty="0">
                <a:solidFill>
                  <a:srgbClr val="4B4A4A"/>
                </a:solidFill>
                <a:latin typeface="Geist" pitchFamily="34" charset="0"/>
                <a:ea typeface="Geist" pitchFamily="34" charset="-122"/>
                <a:cs typeface="Geist" pitchFamily="34" charset="-120"/>
              </a:rPr>
              <a:t>LLMs ushered in a new era, enabling natural, human-like dialogue generation across a broad spectrum of knowledge domains. They gracefully handle unforeseen queries and exhibit self-improving capabilities through continuous training. This fundamental shift transforms interaction from scripted responses to intelligent, adaptive dialogue partners.</a:t>
            </a:r>
            <a:endParaRPr lang="en-US" sz="900" dirty="0"/>
          </a:p>
        </p:txBody>
      </p:sp>
      <p:pic>
        <p:nvPicPr>
          <p:cNvPr id="8" name="Image 1" descr="preencoded.png">    </p:cNvPr>
          <p:cNvPicPr>
            <a:picLocks noChangeAspect="1"/>
          </p:cNvPicPr>
          <p:nvPr/>
        </p:nvPicPr>
        <p:blipFill>
          <a:blip r:embed="rId2"/>
          <a:stretch>
            <a:fillRect/>
          </a:stretch>
        </p:blipFill>
        <p:spPr>
          <a:xfrm>
            <a:off x="7463076" y="1939052"/>
            <a:ext cx="6714887" cy="4476512"/>
          </a:xfrm>
          <a:prstGeom prst="rect">
            <a:avLst/>
          </a:prstGeom>
        </p:spPr>
      </p:pic>
      <p:sp>
        <p:nvSpPr>
          <p:cNvPr id="9" name="Text 5"/>
          <p:cNvSpPr/>
          <p:nvPr/>
        </p:nvSpPr>
        <p:spPr>
          <a:xfrm>
            <a:off x="460058" y="9360098"/>
            <a:ext cx="13710285" cy="367903"/>
          </a:xfrm>
          <a:prstGeom prst="rect">
            <a:avLst/>
          </a:prstGeom>
          <a:noFill/>
          <a:ln/>
        </p:spPr>
        <p:txBody>
          <a:bodyPr wrap="square" lIns="0" tIns="0" rIns="0" bIns="0" rtlCol="0" anchor="t"/>
          <a:lstStyle/>
          <a:p>
            <a:pPr algn="l" indent="0" marL="0">
              <a:lnSpc>
                <a:spcPts val="1400"/>
              </a:lnSpc>
              <a:buNone/>
            </a:pPr>
            <a:r>
              <a:rPr lang="en-US" sz="900" dirty="0">
                <a:solidFill>
                  <a:srgbClr val="4B4A4A"/>
                </a:solidFill>
                <a:latin typeface="Geist" pitchFamily="34" charset="0"/>
                <a:ea typeface="Geist" pitchFamily="34" charset="-122"/>
                <a:cs typeface="Geist" pitchFamily="34" charset="-120"/>
              </a:rPr>
              <a:t>The transformation from scripted interactions to intelligent dialogue partners represents a profound leap. LLMs are now capable of nuanced reasoning, creative response generation, and deep contextual understanding, redefining the possibilities for AI in communication.</a:t>
            </a:r>
            <a:endParaRPr lang="en-US" sz="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966668"/>
            <a:ext cx="11934111" cy="620078"/>
          </a:xfrm>
          <a:prstGeom prst="rect">
            <a:avLst/>
          </a:prstGeom>
          <a:noFill/>
          <a:ln/>
        </p:spPr>
        <p:txBody>
          <a:bodyPr wrap="none" lIns="0" tIns="0" rIns="0" bIns="0" rtlCol="0" anchor="t"/>
          <a:lstStyle/>
          <a:p>
            <a:pPr algn="l" indent="0" marL="0">
              <a:lnSpc>
                <a:spcPts val="4850"/>
              </a:lnSpc>
              <a:buNone/>
            </a:pPr>
            <a:r>
              <a:rPr lang="en-US" sz="3900" b="1" dirty="0">
                <a:solidFill>
                  <a:srgbClr val="006747"/>
                </a:solidFill>
                <a:latin typeface="Noto Serif SC Bold" pitchFamily="34" charset="0"/>
                <a:ea typeface="Noto Serif SC Bold" pitchFamily="34" charset="-122"/>
                <a:cs typeface="Noto Serif SC Bold" pitchFamily="34" charset="-120"/>
              </a:rPr>
              <a:t>Essential Terminology for Conversational LLMs</a:t>
            </a:r>
            <a:endParaRPr lang="en-US" sz="3900" dirty="0"/>
          </a:p>
        </p:txBody>
      </p:sp>
      <p:sp>
        <p:nvSpPr>
          <p:cNvPr id="3" name="Shape 1"/>
          <p:cNvSpPr/>
          <p:nvPr/>
        </p:nvSpPr>
        <p:spPr>
          <a:xfrm>
            <a:off x="793790" y="1983581"/>
            <a:ext cx="6422231" cy="2111335"/>
          </a:xfrm>
          <a:prstGeom prst="roundRect">
            <a:avLst>
              <a:gd name="adj" fmla="val 8460"/>
            </a:avLst>
          </a:prstGeom>
          <a:solidFill>
            <a:srgbClr val="D1EFE4"/>
          </a:solidFill>
          <a:ln w="7620">
            <a:solidFill>
              <a:srgbClr val="B7D5CA"/>
            </a:solidFill>
            <a:prstDash val="solid"/>
          </a:ln>
        </p:spPr>
      </p:sp>
      <p:sp>
        <p:nvSpPr>
          <p:cNvPr id="4" name="Text 2"/>
          <p:cNvSpPr/>
          <p:nvPr/>
        </p:nvSpPr>
        <p:spPr>
          <a:xfrm>
            <a:off x="999768" y="2189559"/>
            <a:ext cx="3664625" cy="310158"/>
          </a:xfrm>
          <a:prstGeom prst="rect">
            <a:avLst/>
          </a:prstGeom>
          <a:noFill/>
          <a:ln/>
        </p:spPr>
        <p:txBody>
          <a:bodyPr wrap="none" lIns="0" tIns="0" rIns="0" bIns="0" rtlCol="0" anchor="t"/>
          <a:lstStyle/>
          <a:p>
            <a:pPr algn="l"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Large Language Model (LLM)</a:t>
            </a:r>
            <a:endParaRPr lang="en-US" sz="1950" dirty="0"/>
          </a:p>
        </p:txBody>
      </p:sp>
      <p:sp>
        <p:nvSpPr>
          <p:cNvPr id="5" name="Text 3"/>
          <p:cNvSpPr/>
          <p:nvPr/>
        </p:nvSpPr>
        <p:spPr>
          <a:xfrm>
            <a:off x="999768" y="2618780"/>
            <a:ext cx="6010275" cy="952619"/>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A neural network trained on vast text corpora to predict the next token, exhibiting emergent conversational abilities at scale. These models capture complex linguistic patterns and world knowledge.</a:t>
            </a:r>
            <a:endParaRPr lang="en-US" sz="1550" dirty="0"/>
          </a:p>
        </p:txBody>
      </p:sp>
      <p:sp>
        <p:nvSpPr>
          <p:cNvPr id="6" name="Shape 4"/>
          <p:cNvSpPr/>
          <p:nvPr/>
        </p:nvSpPr>
        <p:spPr>
          <a:xfrm>
            <a:off x="7414379" y="1983581"/>
            <a:ext cx="6422231" cy="2111335"/>
          </a:xfrm>
          <a:prstGeom prst="roundRect">
            <a:avLst>
              <a:gd name="adj" fmla="val 8460"/>
            </a:avLst>
          </a:prstGeom>
          <a:solidFill>
            <a:srgbClr val="D1EFE4"/>
          </a:solidFill>
          <a:ln w="7620">
            <a:solidFill>
              <a:srgbClr val="B7D5CA"/>
            </a:solidFill>
            <a:prstDash val="solid"/>
          </a:ln>
        </p:spPr>
      </p:sp>
      <p:sp>
        <p:nvSpPr>
          <p:cNvPr id="7" name="Text 5"/>
          <p:cNvSpPr/>
          <p:nvPr/>
        </p:nvSpPr>
        <p:spPr>
          <a:xfrm>
            <a:off x="7620357" y="2189559"/>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Fine-Tuning</a:t>
            </a:r>
            <a:endParaRPr lang="en-US" sz="1950" dirty="0"/>
          </a:p>
        </p:txBody>
      </p:sp>
      <p:sp>
        <p:nvSpPr>
          <p:cNvPr id="8" name="Text 6"/>
          <p:cNvSpPr/>
          <p:nvPr/>
        </p:nvSpPr>
        <p:spPr>
          <a:xfrm>
            <a:off x="7620357" y="2618780"/>
            <a:ext cx="6010275" cy="1270159"/>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The process of adapting a pre-trained LLM for specific downstream tasks using labelled examples. This method efficiently modifies model behaviour without retraining from scratch, saving significant computational resources.</a:t>
            </a:r>
            <a:endParaRPr lang="en-US" sz="1550" dirty="0"/>
          </a:p>
        </p:txBody>
      </p:sp>
      <p:sp>
        <p:nvSpPr>
          <p:cNvPr id="9" name="Shape 7"/>
          <p:cNvSpPr/>
          <p:nvPr/>
        </p:nvSpPr>
        <p:spPr>
          <a:xfrm>
            <a:off x="793790" y="4293275"/>
            <a:ext cx="6422231" cy="2111335"/>
          </a:xfrm>
          <a:prstGeom prst="roundRect">
            <a:avLst>
              <a:gd name="adj" fmla="val 8460"/>
            </a:avLst>
          </a:prstGeom>
          <a:solidFill>
            <a:srgbClr val="D1EFE4"/>
          </a:solidFill>
          <a:ln w="7620">
            <a:solidFill>
              <a:srgbClr val="B7D5CA"/>
            </a:solidFill>
            <a:prstDash val="solid"/>
          </a:ln>
        </p:spPr>
      </p:sp>
      <p:sp>
        <p:nvSpPr>
          <p:cNvPr id="10" name="Text 8"/>
          <p:cNvSpPr/>
          <p:nvPr/>
        </p:nvSpPr>
        <p:spPr>
          <a:xfrm>
            <a:off x="999768" y="4499253"/>
            <a:ext cx="3298984" cy="310158"/>
          </a:xfrm>
          <a:prstGeom prst="rect">
            <a:avLst/>
          </a:prstGeom>
          <a:noFill/>
          <a:ln/>
        </p:spPr>
        <p:txBody>
          <a:bodyPr wrap="none" lIns="0" tIns="0" rIns="0" bIns="0" rtlCol="0" anchor="t"/>
          <a:lstStyle/>
          <a:p>
            <a:pPr algn="l"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Conversational Alignment</a:t>
            </a:r>
            <a:endParaRPr lang="en-US" sz="1950" dirty="0"/>
          </a:p>
        </p:txBody>
      </p:sp>
      <p:sp>
        <p:nvSpPr>
          <p:cNvPr id="11" name="Text 9"/>
          <p:cNvSpPr/>
          <p:nvPr/>
        </p:nvSpPr>
        <p:spPr>
          <a:xfrm>
            <a:off x="999768" y="4928473"/>
            <a:ext cx="6010275" cy="1270159"/>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Training techniques, often involving human feedback (RLHF), to ensure models adhere to dialogue conventions, promoting safety, helpfulness, and coherence. This makes interactions feel more natural and trustworthy.</a:t>
            </a:r>
            <a:endParaRPr lang="en-US" sz="1550" dirty="0"/>
          </a:p>
        </p:txBody>
      </p:sp>
      <p:sp>
        <p:nvSpPr>
          <p:cNvPr id="12" name="Shape 10"/>
          <p:cNvSpPr/>
          <p:nvPr/>
        </p:nvSpPr>
        <p:spPr>
          <a:xfrm>
            <a:off x="7414379" y="4293275"/>
            <a:ext cx="6422231" cy="2111335"/>
          </a:xfrm>
          <a:prstGeom prst="roundRect">
            <a:avLst>
              <a:gd name="adj" fmla="val 8460"/>
            </a:avLst>
          </a:prstGeom>
          <a:solidFill>
            <a:srgbClr val="D1EFE4"/>
          </a:solidFill>
          <a:ln w="7620">
            <a:solidFill>
              <a:srgbClr val="B7D5CA"/>
            </a:solidFill>
            <a:prstDash val="solid"/>
          </a:ln>
        </p:spPr>
      </p:sp>
      <p:sp>
        <p:nvSpPr>
          <p:cNvPr id="13" name="Text 11"/>
          <p:cNvSpPr/>
          <p:nvPr/>
        </p:nvSpPr>
        <p:spPr>
          <a:xfrm>
            <a:off x="7620357" y="4499253"/>
            <a:ext cx="5023128" cy="310158"/>
          </a:xfrm>
          <a:prstGeom prst="rect">
            <a:avLst/>
          </a:prstGeom>
          <a:noFill/>
          <a:ln/>
        </p:spPr>
        <p:txBody>
          <a:bodyPr wrap="none" lIns="0" tIns="0" rIns="0" bIns="0" rtlCol="0" anchor="t"/>
          <a:lstStyle/>
          <a:p>
            <a:pPr algn="l"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Parameter-Efficient Fine-Tuning (PEFT)</a:t>
            </a:r>
            <a:endParaRPr lang="en-US" sz="1950" dirty="0"/>
          </a:p>
        </p:txBody>
      </p:sp>
      <p:sp>
        <p:nvSpPr>
          <p:cNvPr id="14" name="Text 12"/>
          <p:cNvSpPr/>
          <p:nvPr/>
        </p:nvSpPr>
        <p:spPr>
          <a:xfrm>
            <a:off x="7620357" y="4928473"/>
            <a:ext cx="6010275" cy="1270159"/>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Methods such as LoRA and QLoRA that update only a small subset of model parameters, significantly reducing computational costs while largely maintaining base model performance. This democratises access to fine-tuning for smaller teams.</a:t>
            </a:r>
            <a:endParaRPr lang="en-US" sz="1550" dirty="0"/>
          </a:p>
        </p:txBody>
      </p:sp>
      <p:sp>
        <p:nvSpPr>
          <p:cNvPr id="15" name="Text 13"/>
          <p:cNvSpPr/>
          <p:nvPr/>
        </p:nvSpPr>
        <p:spPr>
          <a:xfrm>
            <a:off x="793790" y="6627852"/>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Understanding these key concepts is crucial for navigating the landscape of modern conversational AI and effectively designing, implementing, and optimising LLM-powered applications.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643057"/>
            <a:ext cx="9373553" cy="620078"/>
          </a:xfrm>
          <a:prstGeom prst="rect">
            <a:avLst/>
          </a:prstGeom>
          <a:noFill/>
          <a:ln/>
        </p:spPr>
        <p:txBody>
          <a:bodyPr wrap="none" lIns="0" tIns="0" rIns="0" bIns="0" rtlCol="0" anchor="t"/>
          <a:lstStyle/>
          <a:p>
            <a:pPr algn="l" indent="0" marL="0">
              <a:lnSpc>
                <a:spcPts val="4850"/>
              </a:lnSpc>
              <a:buNone/>
            </a:pPr>
            <a:r>
              <a:rPr lang="en-US" sz="3900" b="1" dirty="0">
                <a:solidFill>
                  <a:srgbClr val="006747"/>
                </a:solidFill>
                <a:latin typeface="Noto Serif SC Bold" pitchFamily="34" charset="0"/>
                <a:ea typeface="Noto Serif SC Bold" pitchFamily="34" charset="-122"/>
                <a:cs typeface="Noto Serif SC Bold" pitchFamily="34" charset="-120"/>
              </a:rPr>
              <a:t>Leading Conversational LLM Systems</a:t>
            </a:r>
            <a:endParaRPr lang="en-US" sz="3900" dirty="0"/>
          </a:p>
        </p:txBody>
      </p:sp>
      <p:pic>
        <p:nvPicPr>
          <p:cNvPr id="3" name="Image 0" descr="preencoded.png">    </p:cNvPr>
          <p:cNvPicPr>
            <a:picLocks noChangeAspect="1"/>
          </p:cNvPicPr>
          <p:nvPr/>
        </p:nvPicPr>
        <p:blipFill>
          <a:blip r:embed="rId1"/>
          <a:stretch>
            <a:fillRect/>
          </a:stretch>
        </p:blipFill>
        <p:spPr>
          <a:xfrm>
            <a:off x="793790" y="1659969"/>
            <a:ext cx="3074670" cy="1900238"/>
          </a:xfrm>
          <a:prstGeom prst="rect">
            <a:avLst/>
          </a:prstGeom>
        </p:spPr>
      </p:pic>
      <p:sp>
        <p:nvSpPr>
          <p:cNvPr id="4" name="Text 1"/>
          <p:cNvSpPr/>
          <p:nvPr/>
        </p:nvSpPr>
        <p:spPr>
          <a:xfrm>
            <a:off x="793790" y="3758565"/>
            <a:ext cx="2965252" cy="310158"/>
          </a:xfrm>
          <a:prstGeom prst="rect">
            <a:avLst/>
          </a:prstGeom>
          <a:noFill/>
          <a:ln/>
        </p:spPr>
        <p:txBody>
          <a:bodyPr wrap="none" lIns="0" tIns="0" rIns="0" bIns="0" rtlCol="0" anchor="t"/>
          <a:lstStyle/>
          <a:p>
            <a:pPr algn="l"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OpenAI ChatGPT Series</a:t>
            </a:r>
            <a:endParaRPr lang="en-US" sz="1950" dirty="0"/>
          </a:p>
        </p:txBody>
      </p:sp>
      <p:sp>
        <p:nvSpPr>
          <p:cNvPr id="5" name="Text 2"/>
          <p:cNvSpPr/>
          <p:nvPr/>
        </p:nvSpPr>
        <p:spPr>
          <a:xfrm>
            <a:off x="793790" y="4187785"/>
            <a:ext cx="3074670" cy="2222778"/>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Known for extensive Reinforcement Learning from Human Feedback (RLHF), excelling in general conversation and safety. Ideal for broad assistance and creative content generation.</a:t>
            </a:r>
            <a:endParaRPr lang="en-US" sz="1550" dirty="0"/>
          </a:p>
        </p:txBody>
      </p:sp>
      <p:pic>
        <p:nvPicPr>
          <p:cNvPr id="6" name="Image 1" descr="preencoded.png">    </p:cNvPr>
          <p:cNvPicPr>
            <a:picLocks noChangeAspect="1"/>
          </p:cNvPicPr>
          <p:nvPr/>
        </p:nvPicPr>
        <p:blipFill>
          <a:blip r:embed="rId2"/>
          <a:stretch>
            <a:fillRect/>
          </a:stretch>
        </p:blipFill>
        <p:spPr>
          <a:xfrm>
            <a:off x="4116467" y="1659969"/>
            <a:ext cx="3074670" cy="1900238"/>
          </a:xfrm>
          <a:prstGeom prst="rect">
            <a:avLst/>
          </a:prstGeom>
        </p:spPr>
      </p:pic>
      <p:sp>
        <p:nvSpPr>
          <p:cNvPr id="7" name="Text 3"/>
          <p:cNvSpPr/>
          <p:nvPr/>
        </p:nvSpPr>
        <p:spPr>
          <a:xfrm>
            <a:off x="4116467" y="3758565"/>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Anthropic Claude</a:t>
            </a:r>
            <a:endParaRPr lang="en-US" sz="1950" dirty="0"/>
          </a:p>
        </p:txBody>
      </p:sp>
      <p:sp>
        <p:nvSpPr>
          <p:cNvPr id="8" name="Text 4"/>
          <p:cNvSpPr/>
          <p:nvPr/>
        </p:nvSpPr>
        <p:spPr>
          <a:xfrm>
            <a:off x="4116467" y="4187785"/>
            <a:ext cx="3074670" cy="1905238"/>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Developed with "Constitutional AI" for inherent safety and helpfulness, featuring long context windows and nuanced reasoning, suited for complex analysis and content creation.</a:t>
            </a:r>
            <a:endParaRPr lang="en-US" sz="1550" dirty="0"/>
          </a:p>
        </p:txBody>
      </p:sp>
      <p:pic>
        <p:nvPicPr>
          <p:cNvPr id="9" name="Image 2" descr="preencoded.png">    </p:cNvPr>
          <p:cNvPicPr>
            <a:picLocks noChangeAspect="1"/>
          </p:cNvPicPr>
          <p:nvPr/>
        </p:nvPicPr>
        <p:blipFill>
          <a:blip r:embed="rId3"/>
          <a:stretch>
            <a:fillRect/>
          </a:stretch>
        </p:blipFill>
        <p:spPr>
          <a:xfrm>
            <a:off x="7439144" y="1659969"/>
            <a:ext cx="3074670" cy="1900238"/>
          </a:xfrm>
          <a:prstGeom prst="rect">
            <a:avLst/>
          </a:prstGeom>
        </p:spPr>
      </p:pic>
      <p:sp>
        <p:nvSpPr>
          <p:cNvPr id="10" name="Text 5"/>
          <p:cNvSpPr/>
          <p:nvPr/>
        </p:nvSpPr>
        <p:spPr>
          <a:xfrm>
            <a:off x="7439144" y="3758565"/>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Meta Llama</a:t>
            </a:r>
            <a:endParaRPr lang="en-US" sz="1950" dirty="0"/>
          </a:p>
        </p:txBody>
      </p:sp>
      <p:sp>
        <p:nvSpPr>
          <p:cNvPr id="11" name="Text 6"/>
          <p:cNvSpPr/>
          <p:nvPr/>
        </p:nvSpPr>
        <p:spPr>
          <a:xfrm>
            <a:off x="7439144" y="4187785"/>
            <a:ext cx="3074670" cy="1905238"/>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An open-source family of models fostering community fine-tuning and customisation. Its transparency makes it popular for research and highly specialised applications.</a:t>
            </a:r>
            <a:endParaRPr lang="en-US" sz="1550" dirty="0"/>
          </a:p>
        </p:txBody>
      </p:sp>
      <p:pic>
        <p:nvPicPr>
          <p:cNvPr id="12" name="Image 3" descr="preencoded.png">    </p:cNvPr>
          <p:cNvPicPr>
            <a:picLocks noChangeAspect="1"/>
          </p:cNvPicPr>
          <p:nvPr/>
        </p:nvPicPr>
        <p:blipFill>
          <a:blip r:embed="rId4"/>
          <a:stretch>
            <a:fillRect/>
          </a:stretch>
        </p:blipFill>
        <p:spPr>
          <a:xfrm>
            <a:off x="10761821" y="1659969"/>
            <a:ext cx="3074789" cy="1900357"/>
          </a:xfrm>
          <a:prstGeom prst="rect">
            <a:avLst/>
          </a:prstGeom>
        </p:spPr>
      </p:pic>
      <p:sp>
        <p:nvSpPr>
          <p:cNvPr id="13" name="Text 7"/>
          <p:cNvSpPr/>
          <p:nvPr/>
        </p:nvSpPr>
        <p:spPr>
          <a:xfrm>
            <a:off x="10761821" y="3758684"/>
            <a:ext cx="2560439" cy="310158"/>
          </a:xfrm>
          <a:prstGeom prst="rect">
            <a:avLst/>
          </a:prstGeom>
          <a:noFill/>
          <a:ln/>
        </p:spPr>
        <p:txBody>
          <a:bodyPr wrap="none" lIns="0" tIns="0" rIns="0" bIns="0" rtlCol="0" anchor="t"/>
          <a:lstStyle/>
          <a:p>
            <a:pPr algn="l"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Google Bard/Gemini</a:t>
            </a:r>
            <a:endParaRPr lang="en-US" sz="1950" dirty="0"/>
          </a:p>
        </p:txBody>
      </p:sp>
      <p:sp>
        <p:nvSpPr>
          <p:cNvPr id="14" name="Text 8"/>
          <p:cNvSpPr/>
          <p:nvPr/>
        </p:nvSpPr>
        <p:spPr>
          <a:xfrm>
            <a:off x="10761821" y="4187904"/>
            <a:ext cx="3074789" cy="1905238"/>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Focused on multimodal integration and real-time information access. These models enhance search-driven conversations and provide visual understanding capabilities.</a:t>
            </a:r>
            <a:endParaRPr lang="en-US" sz="1550" dirty="0"/>
          </a:p>
        </p:txBody>
      </p:sp>
      <p:sp>
        <p:nvSpPr>
          <p:cNvPr id="15" name="Text 9"/>
          <p:cNvSpPr/>
          <p:nvPr/>
        </p:nvSpPr>
        <p:spPr>
          <a:xfrm>
            <a:off x="793790" y="6633805"/>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Each of these prominent LLM systems offers unique approaches and strengths, catering to different needs across the rapidly evolving conversational AI landscape. Choosing the right platform depends on the specific requirements for general utility, safety, customisation, or multimodal integration.</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1647" y="545544"/>
            <a:ext cx="9768007" cy="618530"/>
          </a:xfrm>
          <a:prstGeom prst="rect">
            <a:avLst/>
          </a:prstGeom>
          <a:noFill/>
          <a:ln/>
        </p:spPr>
        <p:txBody>
          <a:bodyPr wrap="none" lIns="0" tIns="0" rIns="0" bIns="0" rtlCol="0" anchor="t"/>
          <a:lstStyle/>
          <a:p>
            <a:pPr algn="l" indent="0" marL="0">
              <a:lnSpc>
                <a:spcPts val="4850"/>
              </a:lnSpc>
              <a:buNone/>
            </a:pPr>
            <a:r>
              <a:rPr lang="en-US" sz="3850" b="1" dirty="0">
                <a:solidFill>
                  <a:srgbClr val="006747"/>
                </a:solidFill>
                <a:latin typeface="Noto Serif SC Bold" pitchFamily="34" charset="0"/>
                <a:ea typeface="Noto Serif SC Bold" pitchFamily="34" charset="-122"/>
                <a:cs typeface="Noto Serif SC Bold" pitchFamily="34" charset="-120"/>
              </a:rPr>
              <a:t>Transformer Architecture for Dialogue</a:t>
            </a:r>
            <a:endParaRPr lang="en-US" sz="3850" dirty="0"/>
          </a:p>
        </p:txBody>
      </p:sp>
      <p:sp>
        <p:nvSpPr>
          <p:cNvPr id="3" name="Text 1"/>
          <p:cNvSpPr/>
          <p:nvPr/>
        </p:nvSpPr>
        <p:spPr>
          <a:xfrm>
            <a:off x="1380530" y="3030260"/>
            <a:ext cx="3255645" cy="309205"/>
          </a:xfrm>
          <a:prstGeom prst="rect">
            <a:avLst/>
          </a:prstGeom>
          <a:noFill/>
          <a:ln/>
        </p:spPr>
        <p:txBody>
          <a:bodyPr wrap="none" lIns="0" tIns="0" rIns="0" bIns="0" rtlCol="0" anchor="t"/>
          <a:lstStyle/>
          <a:p>
            <a:pPr algn="r" indent="0" marL="0">
              <a:lnSpc>
                <a:spcPts val="2400"/>
              </a:lnSpc>
              <a:buNone/>
            </a:pPr>
            <a:r>
              <a:rPr lang="en-US" sz="1900" b="1" dirty="0">
                <a:solidFill>
                  <a:srgbClr val="4B4A4A"/>
                </a:solidFill>
                <a:latin typeface="Noto Serif SC Bold" pitchFamily="34" charset="0"/>
                <a:ea typeface="Noto Serif SC Bold" pitchFamily="34" charset="-122"/>
                <a:cs typeface="Noto Serif SC Bold" pitchFamily="34" charset="-120"/>
              </a:rPr>
              <a:t>Self-Attention Mechanism</a:t>
            </a:r>
            <a:endParaRPr lang="en-US" sz="1900" dirty="0"/>
          </a:p>
        </p:txBody>
      </p:sp>
      <p:sp>
        <p:nvSpPr>
          <p:cNvPr id="4" name="Text 2"/>
          <p:cNvSpPr/>
          <p:nvPr/>
        </p:nvSpPr>
        <p:spPr>
          <a:xfrm>
            <a:off x="791647" y="3458170"/>
            <a:ext cx="3844528" cy="1582936"/>
          </a:xfrm>
          <a:prstGeom prst="rect">
            <a:avLst/>
          </a:prstGeom>
          <a:noFill/>
          <a:ln/>
        </p:spPr>
        <p:txBody>
          <a:bodyPr wrap="square" lIns="0" tIns="0" rIns="0" bIns="0" rtlCol="0" anchor="t"/>
          <a:lstStyle/>
          <a:p>
            <a:pPr algn="r" indent="0" marL="0">
              <a:lnSpc>
                <a:spcPts val="2450"/>
              </a:lnSpc>
              <a:buNone/>
            </a:pPr>
            <a:r>
              <a:rPr lang="en-US" sz="1550" dirty="0">
                <a:solidFill>
                  <a:srgbClr val="4B4A4A"/>
                </a:solidFill>
                <a:latin typeface="Geist" pitchFamily="34" charset="0"/>
                <a:ea typeface="Geist" pitchFamily="34" charset="-122"/>
                <a:cs typeface="Geist" pitchFamily="34" charset="-120"/>
              </a:rPr>
              <a:t>Allows the model to weigh the importance of different tokens in the conversation history simultaneously, enabling parallel processing and creating rich contextual representations.</a:t>
            </a:r>
            <a:endParaRPr lang="en-US" sz="1550" dirty="0"/>
          </a:p>
        </p:txBody>
      </p:sp>
      <p:pic>
        <p:nvPicPr>
          <p:cNvPr id="5" name="Image 0" descr="preencoded.png">    </p:cNvPr>
          <p:cNvPicPr>
            <a:picLocks noChangeAspect="1"/>
          </p:cNvPicPr>
          <p:nvPr/>
        </p:nvPicPr>
        <p:blipFill>
          <a:blip r:embed="rId1"/>
          <a:stretch>
            <a:fillRect/>
          </a:stretch>
        </p:blipFill>
        <p:spPr>
          <a:xfrm>
            <a:off x="5031938" y="1752481"/>
            <a:ext cx="4566404" cy="4566404"/>
          </a:xfrm>
          <a:prstGeom prst="rect">
            <a:avLst/>
          </a:prstGeom>
        </p:spPr>
      </p:pic>
      <p:pic>
        <p:nvPicPr>
          <p:cNvPr id="6" name="Image 1" descr="preencoded.png">    </p:cNvPr>
          <p:cNvPicPr>
            <a:picLocks noChangeAspect="1"/>
          </p:cNvPicPr>
          <p:nvPr/>
        </p:nvPicPr>
        <p:blipFill>
          <a:blip r:embed="rId2"/>
          <a:stretch>
            <a:fillRect/>
          </a:stretch>
        </p:blipFill>
        <p:spPr>
          <a:xfrm>
            <a:off x="5568732" y="3850541"/>
            <a:ext cx="296108" cy="370165"/>
          </a:xfrm>
          <a:prstGeom prst="rect">
            <a:avLst/>
          </a:prstGeom>
        </p:spPr>
      </p:pic>
      <p:sp>
        <p:nvSpPr>
          <p:cNvPr id="7" name="Text 3"/>
          <p:cNvSpPr/>
          <p:nvPr/>
        </p:nvSpPr>
        <p:spPr>
          <a:xfrm>
            <a:off x="9895165" y="1559838"/>
            <a:ext cx="2672834" cy="309205"/>
          </a:xfrm>
          <a:prstGeom prst="rect">
            <a:avLst/>
          </a:prstGeom>
          <a:noFill/>
          <a:ln/>
        </p:spPr>
        <p:txBody>
          <a:bodyPr wrap="none" lIns="0" tIns="0" rIns="0" bIns="0" rtlCol="0" anchor="t"/>
          <a:lstStyle/>
          <a:p>
            <a:pPr algn="l" indent="0" marL="0">
              <a:lnSpc>
                <a:spcPts val="2400"/>
              </a:lnSpc>
              <a:buNone/>
            </a:pPr>
            <a:r>
              <a:rPr lang="en-US" sz="1900" b="1" dirty="0">
                <a:solidFill>
                  <a:srgbClr val="4B4A4A"/>
                </a:solidFill>
                <a:latin typeface="Noto Serif SC Bold" pitchFamily="34" charset="0"/>
                <a:ea typeface="Noto Serif SC Bold" pitchFamily="34" charset="-122"/>
                <a:cs typeface="Noto Serif SC Bold" pitchFamily="34" charset="-120"/>
              </a:rPr>
              <a:t>Multi-Head Attention</a:t>
            </a:r>
            <a:endParaRPr lang="en-US" sz="1900" dirty="0"/>
          </a:p>
        </p:txBody>
      </p:sp>
      <p:sp>
        <p:nvSpPr>
          <p:cNvPr id="8" name="Text 4"/>
          <p:cNvSpPr/>
          <p:nvPr/>
        </p:nvSpPr>
        <p:spPr>
          <a:xfrm>
            <a:off x="9895165" y="1987748"/>
            <a:ext cx="3943588" cy="1899523"/>
          </a:xfrm>
          <a:prstGeom prst="rect">
            <a:avLst/>
          </a:prstGeom>
          <a:noFill/>
          <a:ln/>
        </p:spPr>
        <p:txBody>
          <a:bodyPr wrap="square" lIns="0" tIns="0" rIns="0" bIns="0" rtlCol="0" anchor="t"/>
          <a:lstStyle/>
          <a:p>
            <a:pPr algn="l" indent="0" marL="0">
              <a:lnSpc>
                <a:spcPts val="2450"/>
              </a:lnSpc>
              <a:buNone/>
            </a:pPr>
            <a:r>
              <a:rPr lang="en-US" sz="1550" dirty="0">
                <a:solidFill>
                  <a:srgbClr val="4B4A4A"/>
                </a:solidFill>
                <a:latin typeface="Geist" pitchFamily="34" charset="0"/>
                <a:ea typeface="Geist" pitchFamily="34" charset="-122"/>
                <a:cs typeface="Geist" pitchFamily="34" charset="-120"/>
              </a:rPr>
              <a:t>Employs multiple 'attention heads' to capture diverse relationships within the conversation. Some heads might focus on local coherence, while others track long-range dependencies, vital for maintaining dialogue flow.</a:t>
            </a:r>
            <a:endParaRPr lang="en-US" sz="1550" dirty="0"/>
          </a:p>
        </p:txBody>
      </p:sp>
      <p:pic>
        <p:nvPicPr>
          <p:cNvPr id="9" name="Image 2" descr="preencoded.png">    </p:cNvPr>
          <p:cNvPicPr>
            <a:picLocks noChangeAspect="1"/>
          </p:cNvPicPr>
          <p:nvPr/>
        </p:nvPicPr>
        <p:blipFill>
          <a:blip r:embed="rId3"/>
          <a:stretch>
            <a:fillRect/>
          </a:stretch>
        </p:blipFill>
        <p:spPr>
          <a:xfrm>
            <a:off x="5031938" y="1752481"/>
            <a:ext cx="4566404" cy="4566404"/>
          </a:xfrm>
          <a:prstGeom prst="rect">
            <a:avLst/>
          </a:prstGeom>
        </p:spPr>
      </p:pic>
      <p:pic>
        <p:nvPicPr>
          <p:cNvPr id="10" name="Image 3" descr="preencoded.png">    </p:cNvPr>
          <p:cNvPicPr>
            <a:picLocks noChangeAspect="1"/>
          </p:cNvPicPr>
          <p:nvPr/>
        </p:nvPicPr>
        <p:blipFill>
          <a:blip r:embed="rId4"/>
          <a:stretch>
            <a:fillRect/>
          </a:stretch>
        </p:blipFill>
        <p:spPr>
          <a:xfrm>
            <a:off x="7966174" y="2466439"/>
            <a:ext cx="296108" cy="370165"/>
          </a:xfrm>
          <a:prstGeom prst="rect">
            <a:avLst/>
          </a:prstGeom>
        </p:spPr>
      </p:pic>
      <p:sp>
        <p:nvSpPr>
          <p:cNvPr id="11" name="Text 5"/>
          <p:cNvSpPr/>
          <p:nvPr/>
        </p:nvSpPr>
        <p:spPr>
          <a:xfrm>
            <a:off x="9895165" y="4184094"/>
            <a:ext cx="3005614" cy="309205"/>
          </a:xfrm>
          <a:prstGeom prst="rect">
            <a:avLst/>
          </a:prstGeom>
          <a:noFill/>
          <a:ln/>
        </p:spPr>
        <p:txBody>
          <a:bodyPr wrap="none" lIns="0" tIns="0" rIns="0" bIns="0" rtlCol="0" anchor="t"/>
          <a:lstStyle/>
          <a:p>
            <a:pPr algn="l" indent="0" marL="0">
              <a:lnSpc>
                <a:spcPts val="2400"/>
              </a:lnSpc>
              <a:buNone/>
            </a:pPr>
            <a:r>
              <a:rPr lang="en-US" sz="1900" b="1" dirty="0">
                <a:solidFill>
                  <a:srgbClr val="4B4A4A"/>
                </a:solidFill>
                <a:latin typeface="Noto Serif SC Bold" pitchFamily="34" charset="0"/>
                <a:ea typeface="Noto Serif SC Bold" pitchFamily="34" charset="-122"/>
                <a:cs typeface="Noto Serif SC Bold" pitchFamily="34" charset="-120"/>
              </a:rPr>
              <a:t>Feed-Forward Networks</a:t>
            </a:r>
            <a:endParaRPr lang="en-US" sz="1900" dirty="0"/>
          </a:p>
        </p:txBody>
      </p:sp>
      <p:sp>
        <p:nvSpPr>
          <p:cNvPr id="12" name="Text 6"/>
          <p:cNvSpPr/>
          <p:nvPr/>
        </p:nvSpPr>
        <p:spPr>
          <a:xfrm>
            <a:off x="9895165" y="4612005"/>
            <a:ext cx="3943588" cy="1899523"/>
          </a:xfrm>
          <a:prstGeom prst="rect">
            <a:avLst/>
          </a:prstGeom>
          <a:noFill/>
          <a:ln/>
        </p:spPr>
        <p:txBody>
          <a:bodyPr wrap="square" lIns="0" tIns="0" rIns="0" bIns="0" rtlCol="0" anchor="t"/>
          <a:lstStyle/>
          <a:p>
            <a:pPr algn="l" indent="0" marL="0">
              <a:lnSpc>
                <a:spcPts val="2450"/>
              </a:lnSpc>
              <a:buNone/>
            </a:pPr>
            <a:r>
              <a:rPr lang="en-US" sz="1550" dirty="0">
                <a:solidFill>
                  <a:srgbClr val="4B4A4A"/>
                </a:solidFill>
                <a:latin typeface="Geist" pitchFamily="34" charset="0"/>
                <a:ea typeface="Geist" pitchFamily="34" charset="-122"/>
                <a:cs typeface="Geist" pitchFamily="34" charset="-120"/>
              </a:rPr>
              <a:t>These networks process the contextualised representations generated by attention layers. They introduce non-linearity and enhance the model's reasoning capabilities, enabling the generation of complex and relevant responses.</a:t>
            </a:r>
            <a:endParaRPr lang="en-US" sz="1550" dirty="0"/>
          </a:p>
        </p:txBody>
      </p:sp>
      <p:pic>
        <p:nvPicPr>
          <p:cNvPr id="13" name="Image 4" descr="preencoded.png">    </p:cNvPr>
          <p:cNvPicPr>
            <a:picLocks noChangeAspect="1"/>
          </p:cNvPicPr>
          <p:nvPr/>
        </p:nvPicPr>
        <p:blipFill>
          <a:blip r:embed="rId5"/>
          <a:stretch>
            <a:fillRect/>
          </a:stretch>
        </p:blipFill>
        <p:spPr>
          <a:xfrm>
            <a:off x="5031938" y="1752481"/>
            <a:ext cx="4566404" cy="4566404"/>
          </a:xfrm>
          <a:prstGeom prst="rect">
            <a:avLst/>
          </a:prstGeom>
        </p:spPr>
      </p:pic>
      <p:sp>
        <p:nvSpPr>
          <p:cNvPr id="14" name="Text 7"/>
          <p:cNvSpPr/>
          <p:nvPr/>
        </p:nvSpPr>
        <p:spPr>
          <a:xfrm>
            <a:off x="7966174" y="5234642"/>
            <a:ext cx="296108" cy="370165"/>
          </a:xfrm>
          <a:prstGeom prst="rect">
            <a:avLst/>
          </a:prstGeom>
          <a:noFill/>
          <a:ln/>
        </p:spPr>
        <p:txBody>
          <a:bodyPr wrap="none" lIns="0" tIns="0" rIns="0" bIns="0" rtlCol="0" anchor="t"/>
          <a:lstStyle/>
          <a:p>
            <a:pPr algn="l" indent="0" marL="0">
              <a:lnSpc>
                <a:spcPts val="3700"/>
              </a:lnSpc>
              <a:buNone/>
            </a:pPr>
            <a:r>
              <a:rPr lang="en-US" sz="2300" b="1" dirty="0">
                <a:solidFill>
                  <a:srgbClr val="4B4A4A"/>
                </a:solidFill>
                <a:latin typeface="Noto Serif SC Bold" pitchFamily="34" charset="0"/>
                <a:ea typeface="Noto Serif SC Bold" pitchFamily="34" charset="-122"/>
                <a:cs typeface="Noto Serif SC Bold" pitchFamily="34" charset="-120"/>
              </a:rPr>
              <a:t>3</a:t>
            </a:r>
            <a:endParaRPr lang="en-US" sz="2300" dirty="0"/>
          </a:p>
        </p:txBody>
      </p:sp>
      <p:sp>
        <p:nvSpPr>
          <p:cNvPr id="15" name="Text 8"/>
          <p:cNvSpPr/>
          <p:nvPr/>
        </p:nvSpPr>
        <p:spPr>
          <a:xfrm>
            <a:off x="791647" y="6734175"/>
            <a:ext cx="13047107" cy="949762"/>
          </a:xfrm>
          <a:prstGeom prst="rect">
            <a:avLst/>
          </a:prstGeom>
          <a:noFill/>
          <a:ln/>
        </p:spPr>
        <p:txBody>
          <a:bodyPr wrap="square" lIns="0" tIns="0" rIns="0" bIns="0" rtlCol="0" anchor="t"/>
          <a:lstStyle/>
          <a:p>
            <a:pPr algn="l" indent="0" marL="0">
              <a:lnSpc>
                <a:spcPts val="2450"/>
              </a:lnSpc>
              <a:buNone/>
            </a:pPr>
            <a:r>
              <a:rPr lang="en-US" sz="1550" dirty="0">
                <a:solidFill>
                  <a:srgbClr val="4B4A4A"/>
                </a:solidFill>
                <a:latin typeface="Geist" pitchFamily="34" charset="0"/>
                <a:ea typeface="Geist" pitchFamily="34" charset="-122"/>
                <a:cs typeface="Geist" pitchFamily="34" charset="-120"/>
              </a:rPr>
              <a:t>The transformer architecture's core strength lies in its ability to directly access any part of the conversation history with equal efficiency, a significant advantage over previous sequential models like RNNs. This parallel processing capability is fundamental to modern LLMs' effectiveness in understanding and generating coherent dialogue.</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92944" y="476369"/>
            <a:ext cx="13244513" cy="1082754"/>
          </a:xfrm>
          <a:prstGeom prst="rect">
            <a:avLst/>
          </a:prstGeom>
          <a:noFill/>
          <a:ln/>
        </p:spPr>
        <p:txBody>
          <a:bodyPr wrap="square" lIns="0" tIns="0" rIns="0" bIns="0" rtlCol="0" anchor="t"/>
          <a:lstStyle/>
          <a:p>
            <a:pPr algn="l" indent="0" marL="0">
              <a:lnSpc>
                <a:spcPts val="4250"/>
              </a:lnSpc>
              <a:buNone/>
            </a:pPr>
            <a:r>
              <a:rPr lang="en-US" sz="3400" b="1" dirty="0">
                <a:solidFill>
                  <a:srgbClr val="006747"/>
                </a:solidFill>
                <a:latin typeface="Noto Serif SC Bold" pitchFamily="34" charset="0"/>
                <a:ea typeface="Noto Serif SC Bold" pitchFamily="34" charset="-122"/>
                <a:cs typeface="Noto Serif SC Bold" pitchFamily="34" charset="-120"/>
              </a:rPr>
              <a:t>Maintaining Dialogue Coherence with Attention Mechanisms</a:t>
            </a:r>
            <a:endParaRPr lang="en-US" sz="3400" dirty="0"/>
          </a:p>
        </p:txBody>
      </p:sp>
      <p:pic>
        <p:nvPicPr>
          <p:cNvPr id="3" name="Image 0" descr="preencoded.png">    </p:cNvPr>
          <p:cNvPicPr>
            <a:picLocks noChangeAspect="1"/>
          </p:cNvPicPr>
          <p:nvPr/>
        </p:nvPicPr>
        <p:blipFill>
          <a:blip r:embed="rId1"/>
          <a:stretch>
            <a:fillRect/>
          </a:stretch>
        </p:blipFill>
        <p:spPr>
          <a:xfrm>
            <a:off x="692944" y="1905595"/>
            <a:ext cx="866180" cy="1275398"/>
          </a:xfrm>
          <a:prstGeom prst="rect">
            <a:avLst/>
          </a:prstGeom>
        </p:spPr>
      </p:pic>
      <p:sp>
        <p:nvSpPr>
          <p:cNvPr id="4" name="Text 1"/>
          <p:cNvSpPr/>
          <p:nvPr/>
        </p:nvSpPr>
        <p:spPr>
          <a:xfrm>
            <a:off x="1732359" y="2078831"/>
            <a:ext cx="2834759" cy="270629"/>
          </a:xfrm>
          <a:prstGeom prst="rect">
            <a:avLst/>
          </a:prstGeom>
          <a:noFill/>
          <a:ln/>
        </p:spPr>
        <p:txBody>
          <a:bodyPr wrap="none" lIns="0" tIns="0" rIns="0" bIns="0" rtlCol="0" anchor="t"/>
          <a:lstStyle/>
          <a:p>
            <a:pPr algn="l" indent="0" marL="0">
              <a:lnSpc>
                <a:spcPts val="2100"/>
              </a:lnSpc>
              <a:buNone/>
            </a:pPr>
            <a:r>
              <a:rPr lang="en-US" sz="1700" b="1" dirty="0">
                <a:solidFill>
                  <a:srgbClr val="4B4A4A"/>
                </a:solidFill>
                <a:latin typeface="Noto Serif SC Bold" pitchFamily="34" charset="0"/>
                <a:ea typeface="Noto Serif SC Bold" pitchFamily="34" charset="-122"/>
                <a:cs typeface="Noto Serif SC Bold" pitchFamily="34" charset="-120"/>
              </a:rPr>
              <a:t>Implicit Context Tracking</a:t>
            </a:r>
            <a:endParaRPr lang="en-US" sz="1700" dirty="0"/>
          </a:p>
        </p:txBody>
      </p:sp>
      <p:sp>
        <p:nvSpPr>
          <p:cNvPr id="5" name="Text 2"/>
          <p:cNvSpPr/>
          <p:nvPr/>
        </p:nvSpPr>
        <p:spPr>
          <a:xfrm>
            <a:off x="1732359" y="2453402"/>
            <a:ext cx="12205097" cy="554355"/>
          </a:xfrm>
          <a:prstGeom prst="rect">
            <a:avLst/>
          </a:prstGeom>
          <a:noFill/>
          <a:ln/>
        </p:spPr>
        <p:txBody>
          <a:bodyPr wrap="square" lIns="0" tIns="0" rIns="0" bIns="0" rtlCol="0" anchor="t"/>
          <a:lstStyle/>
          <a:p>
            <a:pPr algn="l" indent="0" marL="0">
              <a:lnSpc>
                <a:spcPts val="2150"/>
              </a:lnSpc>
              <a:buNone/>
            </a:pPr>
            <a:r>
              <a:rPr lang="en-US" sz="1350" dirty="0">
                <a:solidFill>
                  <a:srgbClr val="4B4A4A"/>
                </a:solidFill>
                <a:latin typeface="Geist" pitchFamily="34" charset="0"/>
                <a:ea typeface="Geist" pitchFamily="34" charset="-122"/>
                <a:cs typeface="Geist" pitchFamily="34" charset="-120"/>
              </a:rPr>
              <a:t>In a conversation, attention mechanisms allow the LLM to implicitly track and weigh relevant prior information. For example, when a user asks "How long will it take?" after discussing a product return, the model's attention highlights "return" from previous turns.</a:t>
            </a:r>
            <a:endParaRPr lang="en-US" sz="1350" dirty="0"/>
          </a:p>
        </p:txBody>
      </p:sp>
      <p:pic>
        <p:nvPicPr>
          <p:cNvPr id="6" name="Image 1" descr="preencoded.png">    </p:cNvPr>
          <p:cNvPicPr>
            <a:picLocks noChangeAspect="1"/>
          </p:cNvPicPr>
          <p:nvPr/>
        </p:nvPicPr>
        <p:blipFill>
          <a:blip r:embed="rId2"/>
          <a:stretch>
            <a:fillRect/>
          </a:stretch>
        </p:blipFill>
        <p:spPr>
          <a:xfrm>
            <a:off x="692944" y="3180993"/>
            <a:ext cx="866180" cy="1275398"/>
          </a:xfrm>
          <a:prstGeom prst="rect">
            <a:avLst/>
          </a:prstGeom>
        </p:spPr>
      </p:pic>
      <p:sp>
        <p:nvSpPr>
          <p:cNvPr id="7" name="Text 3"/>
          <p:cNvSpPr/>
          <p:nvPr/>
        </p:nvSpPr>
        <p:spPr>
          <a:xfrm>
            <a:off x="1732359" y="3354229"/>
            <a:ext cx="3844528" cy="270629"/>
          </a:xfrm>
          <a:prstGeom prst="rect">
            <a:avLst/>
          </a:prstGeom>
          <a:noFill/>
          <a:ln/>
        </p:spPr>
        <p:txBody>
          <a:bodyPr wrap="none" lIns="0" tIns="0" rIns="0" bIns="0" rtlCol="0" anchor="t"/>
          <a:lstStyle/>
          <a:p>
            <a:pPr algn="l" indent="0" marL="0">
              <a:lnSpc>
                <a:spcPts val="2100"/>
              </a:lnSpc>
              <a:buNone/>
            </a:pPr>
            <a:r>
              <a:rPr lang="en-US" sz="1700" b="1" dirty="0">
                <a:solidFill>
                  <a:srgbClr val="4B4A4A"/>
                </a:solidFill>
                <a:latin typeface="Noto Serif SC Bold" pitchFamily="34" charset="0"/>
                <a:ea typeface="Noto Serif SC Bold" pitchFamily="34" charset="-122"/>
                <a:cs typeface="Noto Serif SC Bold" pitchFamily="34" charset="-120"/>
              </a:rPr>
              <a:t>Pronoun and Reference Resolution</a:t>
            </a:r>
            <a:endParaRPr lang="en-US" sz="1700" dirty="0"/>
          </a:p>
        </p:txBody>
      </p:sp>
      <p:sp>
        <p:nvSpPr>
          <p:cNvPr id="8" name="Text 4"/>
          <p:cNvSpPr/>
          <p:nvPr/>
        </p:nvSpPr>
        <p:spPr>
          <a:xfrm>
            <a:off x="1732359" y="3728799"/>
            <a:ext cx="12205097" cy="554355"/>
          </a:xfrm>
          <a:prstGeom prst="rect">
            <a:avLst/>
          </a:prstGeom>
          <a:noFill/>
          <a:ln/>
        </p:spPr>
        <p:txBody>
          <a:bodyPr wrap="square" lIns="0" tIns="0" rIns="0" bIns="0" rtlCol="0" anchor="t"/>
          <a:lstStyle/>
          <a:p>
            <a:pPr algn="l" indent="0" marL="0">
              <a:lnSpc>
                <a:spcPts val="2150"/>
              </a:lnSpc>
              <a:buNone/>
            </a:pPr>
            <a:r>
              <a:rPr lang="en-US" sz="1350" dirty="0">
                <a:solidFill>
                  <a:srgbClr val="4B4A4A"/>
                </a:solidFill>
                <a:latin typeface="Geist" pitchFamily="34" charset="0"/>
                <a:ea typeface="Geist" pitchFamily="34" charset="-122"/>
                <a:cs typeface="Geist" pitchFamily="34" charset="-120"/>
              </a:rPr>
              <a:t>Attention plays a critical role in resolving ambiguous references. When a user says "I like </a:t>
            </a:r>
            <a:pPr algn="l" indent="0" marL="0">
              <a:lnSpc>
                <a:spcPts val="2150"/>
              </a:lnSpc>
              <a:buNone/>
            </a:pPr>
            <a:r>
              <a:rPr lang="en-US" sz="1350" b="1" dirty="0">
                <a:solidFill>
                  <a:srgbClr val="4B4A4A"/>
                </a:solidFill>
                <a:latin typeface="Geist" pitchFamily="34" charset="0"/>
                <a:ea typeface="Geist" pitchFamily="34" charset="-122"/>
                <a:cs typeface="Geist" pitchFamily="34" charset="-120"/>
              </a:rPr>
              <a:t>that</a:t>
            </a:r>
            <a:pPr algn="l" indent="0" marL="0">
              <a:lnSpc>
                <a:spcPts val="2150"/>
              </a:lnSpc>
              <a:buNone/>
            </a:pPr>
            <a:r>
              <a:rPr lang="en-US" sz="1350" dirty="0">
                <a:solidFill>
                  <a:srgbClr val="4B4A4A"/>
                </a:solidFill>
                <a:latin typeface="Geist" pitchFamily="34" charset="0"/>
                <a:ea typeface="Geist" pitchFamily="34" charset="-122"/>
                <a:cs typeface="Geist" pitchFamily="34" charset="-120"/>
              </a:rPr>
              <a:t> car. How much is </a:t>
            </a:r>
            <a:pPr algn="l" indent="0" marL="0">
              <a:lnSpc>
                <a:spcPts val="2150"/>
              </a:lnSpc>
              <a:buNone/>
            </a:pPr>
            <a:r>
              <a:rPr lang="en-US" sz="1350" b="1" dirty="0">
                <a:solidFill>
                  <a:srgbClr val="4B4A4A"/>
                </a:solidFill>
                <a:latin typeface="Geist" pitchFamily="34" charset="0"/>
                <a:ea typeface="Geist" pitchFamily="34" charset="-122"/>
                <a:cs typeface="Geist" pitchFamily="34" charset="-120"/>
              </a:rPr>
              <a:t>it</a:t>
            </a:r>
            <a:pPr algn="l" indent="0" marL="0">
              <a:lnSpc>
                <a:spcPts val="2150"/>
              </a:lnSpc>
              <a:buNone/>
            </a:pPr>
            <a:r>
              <a:rPr lang="en-US" sz="1350" dirty="0">
                <a:solidFill>
                  <a:srgbClr val="4B4A4A"/>
                </a:solidFill>
                <a:latin typeface="Geist" pitchFamily="34" charset="0"/>
                <a:ea typeface="Geist" pitchFamily="34" charset="-122"/>
                <a:cs typeface="Geist" pitchFamily="34" charset="-120"/>
              </a:rPr>
              <a:t>?", the model uses attention to link "it" back to "that car," ensuring contextual accuracy in its response.</a:t>
            </a:r>
            <a:endParaRPr lang="en-US" sz="1350" dirty="0"/>
          </a:p>
        </p:txBody>
      </p:sp>
      <p:pic>
        <p:nvPicPr>
          <p:cNvPr id="9" name="Image 2" descr="preencoded.png">    </p:cNvPr>
          <p:cNvPicPr>
            <a:picLocks noChangeAspect="1"/>
          </p:cNvPicPr>
          <p:nvPr/>
        </p:nvPicPr>
        <p:blipFill>
          <a:blip r:embed="rId3"/>
          <a:stretch>
            <a:fillRect/>
          </a:stretch>
        </p:blipFill>
        <p:spPr>
          <a:xfrm>
            <a:off x="692944" y="4456390"/>
            <a:ext cx="866180" cy="1275398"/>
          </a:xfrm>
          <a:prstGeom prst="rect">
            <a:avLst/>
          </a:prstGeom>
        </p:spPr>
      </p:pic>
      <p:sp>
        <p:nvSpPr>
          <p:cNvPr id="10" name="Text 5"/>
          <p:cNvSpPr/>
          <p:nvPr/>
        </p:nvSpPr>
        <p:spPr>
          <a:xfrm>
            <a:off x="1732359" y="4629626"/>
            <a:ext cx="3332321" cy="270629"/>
          </a:xfrm>
          <a:prstGeom prst="rect">
            <a:avLst/>
          </a:prstGeom>
          <a:noFill/>
          <a:ln/>
        </p:spPr>
        <p:txBody>
          <a:bodyPr wrap="none" lIns="0" tIns="0" rIns="0" bIns="0" rtlCol="0" anchor="t"/>
          <a:lstStyle/>
          <a:p>
            <a:pPr algn="l" indent="0" marL="0">
              <a:lnSpc>
                <a:spcPts val="2100"/>
              </a:lnSpc>
              <a:buNone/>
            </a:pPr>
            <a:r>
              <a:rPr lang="en-US" sz="1700" b="1" dirty="0">
                <a:solidFill>
                  <a:srgbClr val="4B4A4A"/>
                </a:solidFill>
                <a:latin typeface="Noto Serif SC Bold" pitchFamily="34" charset="0"/>
                <a:ea typeface="Noto Serif SC Bold" pitchFamily="34" charset="-122"/>
                <a:cs typeface="Noto Serif SC Bold" pitchFamily="34" charset="-120"/>
              </a:rPr>
              <a:t>Topic Continuity Across Turns</a:t>
            </a:r>
            <a:endParaRPr lang="en-US" sz="1700" dirty="0"/>
          </a:p>
        </p:txBody>
      </p:sp>
      <p:sp>
        <p:nvSpPr>
          <p:cNvPr id="11" name="Text 6"/>
          <p:cNvSpPr/>
          <p:nvPr/>
        </p:nvSpPr>
        <p:spPr>
          <a:xfrm>
            <a:off x="1732359" y="5004197"/>
            <a:ext cx="12205097" cy="554355"/>
          </a:xfrm>
          <a:prstGeom prst="rect">
            <a:avLst/>
          </a:prstGeom>
          <a:noFill/>
          <a:ln/>
        </p:spPr>
        <p:txBody>
          <a:bodyPr wrap="square" lIns="0" tIns="0" rIns="0" bIns="0" rtlCol="0" anchor="t"/>
          <a:lstStyle/>
          <a:p>
            <a:pPr algn="l" indent="0" marL="0">
              <a:lnSpc>
                <a:spcPts val="2150"/>
              </a:lnSpc>
              <a:buNone/>
            </a:pPr>
            <a:r>
              <a:rPr lang="en-US" sz="1350" dirty="0">
                <a:solidFill>
                  <a:srgbClr val="4B4A4A"/>
                </a:solidFill>
                <a:latin typeface="Geist" pitchFamily="34" charset="0"/>
                <a:ea typeface="Geist" pitchFamily="34" charset="-122"/>
                <a:cs typeface="Geist" pitchFamily="34" charset="-120"/>
              </a:rPr>
              <a:t>Attention mechanisms help the model maintain consistent topics throughout a multi-turn dialogue. It enables the AI to recognise when a user shifts focus or returns to an earlier point, ensuring responses remain contextually relevant and coherent.</a:t>
            </a:r>
            <a:endParaRPr lang="en-US" sz="1350" dirty="0"/>
          </a:p>
        </p:txBody>
      </p:sp>
      <p:pic>
        <p:nvPicPr>
          <p:cNvPr id="12" name="Image 3" descr="preencoded.png">    </p:cNvPr>
          <p:cNvPicPr>
            <a:picLocks noChangeAspect="1"/>
          </p:cNvPicPr>
          <p:nvPr/>
        </p:nvPicPr>
        <p:blipFill>
          <a:blip r:embed="rId4"/>
          <a:stretch>
            <a:fillRect/>
          </a:stretch>
        </p:blipFill>
        <p:spPr>
          <a:xfrm>
            <a:off x="692944" y="5731788"/>
            <a:ext cx="866180" cy="1275398"/>
          </a:xfrm>
          <a:prstGeom prst="rect">
            <a:avLst/>
          </a:prstGeom>
        </p:spPr>
      </p:pic>
      <p:sp>
        <p:nvSpPr>
          <p:cNvPr id="13" name="Text 7"/>
          <p:cNvSpPr/>
          <p:nvPr/>
        </p:nvSpPr>
        <p:spPr>
          <a:xfrm>
            <a:off x="1732359" y="5905024"/>
            <a:ext cx="3072884" cy="270629"/>
          </a:xfrm>
          <a:prstGeom prst="rect">
            <a:avLst/>
          </a:prstGeom>
          <a:noFill/>
          <a:ln/>
        </p:spPr>
        <p:txBody>
          <a:bodyPr wrap="none" lIns="0" tIns="0" rIns="0" bIns="0" rtlCol="0" anchor="t"/>
          <a:lstStyle/>
          <a:p>
            <a:pPr algn="l" indent="0" marL="0">
              <a:lnSpc>
                <a:spcPts val="2100"/>
              </a:lnSpc>
              <a:buNone/>
            </a:pPr>
            <a:r>
              <a:rPr lang="en-US" sz="1700" b="1" dirty="0">
                <a:solidFill>
                  <a:srgbClr val="4B4A4A"/>
                </a:solidFill>
                <a:latin typeface="Noto Serif SC Bold" pitchFamily="34" charset="0"/>
                <a:ea typeface="Noto Serif SC Bold" pitchFamily="34" charset="-122"/>
                <a:cs typeface="Noto Serif SC Bold" pitchFamily="34" charset="-120"/>
              </a:rPr>
              <a:t>Preventing "Hallucinations"</a:t>
            </a:r>
            <a:endParaRPr lang="en-US" sz="1700" dirty="0"/>
          </a:p>
        </p:txBody>
      </p:sp>
      <p:sp>
        <p:nvSpPr>
          <p:cNvPr id="14" name="Text 8"/>
          <p:cNvSpPr/>
          <p:nvPr/>
        </p:nvSpPr>
        <p:spPr>
          <a:xfrm>
            <a:off x="1732359" y="6279594"/>
            <a:ext cx="12205097" cy="554355"/>
          </a:xfrm>
          <a:prstGeom prst="rect">
            <a:avLst/>
          </a:prstGeom>
          <a:noFill/>
          <a:ln/>
        </p:spPr>
        <p:txBody>
          <a:bodyPr wrap="square" lIns="0" tIns="0" rIns="0" bIns="0" rtlCol="0" anchor="t"/>
          <a:lstStyle/>
          <a:p>
            <a:pPr algn="l" indent="0" marL="0">
              <a:lnSpc>
                <a:spcPts val="2150"/>
              </a:lnSpc>
              <a:buNone/>
            </a:pPr>
            <a:r>
              <a:rPr lang="en-US" sz="1350" dirty="0">
                <a:solidFill>
                  <a:srgbClr val="4B4A4A"/>
                </a:solidFill>
                <a:latin typeface="Geist" pitchFamily="34" charset="0"/>
                <a:ea typeface="Geist" pitchFamily="34" charset="-122"/>
                <a:cs typeface="Geist" pitchFamily="34" charset="-120"/>
              </a:rPr>
              <a:t>While not foolproof, a well-tuned attention mechanism helps reduce factual inconsistencies or "hallucinations" by ensuring the model's responses are firmly grounded in the provided conversation history and its internal knowledge base.</a:t>
            </a:r>
            <a:endParaRPr lang="en-US" sz="1350" dirty="0"/>
          </a:p>
        </p:txBody>
      </p:sp>
      <p:sp>
        <p:nvSpPr>
          <p:cNvPr id="15" name="Text 9"/>
          <p:cNvSpPr/>
          <p:nvPr/>
        </p:nvSpPr>
        <p:spPr>
          <a:xfrm>
            <a:off x="692944" y="7201972"/>
            <a:ext cx="13244513" cy="554355"/>
          </a:xfrm>
          <a:prstGeom prst="rect">
            <a:avLst/>
          </a:prstGeom>
          <a:noFill/>
          <a:ln/>
        </p:spPr>
        <p:txBody>
          <a:bodyPr wrap="square" lIns="0" tIns="0" rIns="0" bIns="0" rtlCol="0" anchor="t"/>
          <a:lstStyle/>
          <a:p>
            <a:pPr algn="l" indent="0" marL="0">
              <a:lnSpc>
                <a:spcPts val="2150"/>
              </a:lnSpc>
              <a:buNone/>
            </a:pPr>
            <a:r>
              <a:rPr lang="en-US" sz="1350" dirty="0">
                <a:solidFill>
                  <a:srgbClr val="4B4A4A"/>
                </a:solidFill>
                <a:latin typeface="Geist" pitchFamily="34" charset="0"/>
                <a:ea typeface="Geist" pitchFamily="34" charset="-122"/>
                <a:cs typeface="Geist" pitchFamily="34" charset="-120"/>
              </a:rPr>
              <a:t>The sophistication of attention mechanisms is paramount for creating truly coherent and natural conversational experiences. They allow LLMs to manage complex dialogue states, preventing a disconnected or disoriented interaction, which is critical for user satisfaction.</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350050"/>
            <a:ext cx="10060662" cy="620078"/>
          </a:xfrm>
          <a:prstGeom prst="rect">
            <a:avLst/>
          </a:prstGeom>
          <a:noFill/>
          <a:ln/>
        </p:spPr>
        <p:txBody>
          <a:bodyPr wrap="none" lIns="0" tIns="0" rIns="0" bIns="0" rtlCol="0" anchor="t"/>
          <a:lstStyle/>
          <a:p>
            <a:pPr algn="l" indent="0" marL="0">
              <a:lnSpc>
                <a:spcPts val="4850"/>
              </a:lnSpc>
              <a:buNone/>
            </a:pPr>
            <a:r>
              <a:rPr lang="en-US" sz="3900" b="1" dirty="0">
                <a:solidFill>
                  <a:srgbClr val="006747"/>
                </a:solidFill>
                <a:latin typeface="Noto Serif SC Bold" pitchFamily="34" charset="0"/>
                <a:ea typeface="Noto Serif SC Bold" pitchFamily="34" charset="-122"/>
                <a:cs typeface="Noto Serif SC Bold" pitchFamily="34" charset="-120"/>
              </a:rPr>
              <a:t>Navigating Context Window Limitations</a:t>
            </a:r>
            <a:endParaRPr lang="en-US" sz="3900" dirty="0"/>
          </a:p>
        </p:txBody>
      </p:sp>
      <p:sp>
        <p:nvSpPr>
          <p:cNvPr id="3" name="Text 1"/>
          <p:cNvSpPr/>
          <p:nvPr/>
        </p:nvSpPr>
        <p:spPr>
          <a:xfrm>
            <a:off x="793790" y="2466142"/>
            <a:ext cx="4182189" cy="654963"/>
          </a:xfrm>
          <a:prstGeom prst="rect">
            <a:avLst/>
          </a:prstGeom>
          <a:noFill/>
          <a:ln/>
        </p:spPr>
        <p:txBody>
          <a:bodyPr wrap="none" lIns="0" tIns="0" rIns="0" bIns="0" rtlCol="0" anchor="t"/>
          <a:lstStyle/>
          <a:p>
            <a:pPr algn="ctr" indent="0" marL="0">
              <a:lnSpc>
                <a:spcPts val="5150"/>
              </a:lnSpc>
              <a:buNone/>
            </a:pPr>
            <a:r>
              <a:rPr lang="en-US" sz="5150" b="1" dirty="0">
                <a:solidFill>
                  <a:srgbClr val="4B4A4A"/>
                </a:solidFill>
                <a:latin typeface="Noto Serif SC Bold" pitchFamily="34" charset="0"/>
                <a:ea typeface="Noto Serif SC Bold" pitchFamily="34" charset="-122"/>
                <a:cs typeface="Noto Serif SC Bold" pitchFamily="34" charset="-120"/>
              </a:rPr>
              <a:t>2M</a:t>
            </a:r>
            <a:endParaRPr lang="en-US" sz="5150" dirty="0"/>
          </a:p>
        </p:txBody>
      </p:sp>
      <p:sp>
        <p:nvSpPr>
          <p:cNvPr id="4" name="Text 2"/>
          <p:cNvSpPr/>
          <p:nvPr/>
        </p:nvSpPr>
        <p:spPr>
          <a:xfrm>
            <a:off x="1644372" y="3369112"/>
            <a:ext cx="2480905" cy="310158"/>
          </a:xfrm>
          <a:prstGeom prst="rect">
            <a:avLst/>
          </a:prstGeom>
          <a:noFill/>
          <a:ln/>
        </p:spPr>
        <p:txBody>
          <a:bodyPr wrap="none" lIns="0" tIns="0" rIns="0" bIns="0" rtlCol="0" anchor="t"/>
          <a:lstStyle/>
          <a:p>
            <a:pPr algn="ctr"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Max Tokens</a:t>
            </a:r>
            <a:endParaRPr lang="en-US" sz="1950" dirty="0"/>
          </a:p>
        </p:txBody>
      </p:sp>
      <p:sp>
        <p:nvSpPr>
          <p:cNvPr id="5" name="Text 3"/>
          <p:cNvSpPr/>
          <p:nvPr/>
        </p:nvSpPr>
        <p:spPr>
          <a:xfrm>
            <a:off x="793790" y="3798332"/>
            <a:ext cx="4182189" cy="1587698"/>
          </a:xfrm>
          <a:prstGeom prst="rect">
            <a:avLst/>
          </a:prstGeom>
          <a:noFill/>
          <a:ln/>
        </p:spPr>
        <p:txBody>
          <a:bodyPr wrap="square" lIns="0" tIns="0" rIns="0" bIns="0" rtlCol="0" anchor="t"/>
          <a:lstStyle/>
          <a:p>
            <a:pPr algn="ctr" indent="0" marL="0">
              <a:lnSpc>
                <a:spcPts val="2500"/>
              </a:lnSpc>
              <a:buNone/>
            </a:pPr>
            <a:r>
              <a:rPr lang="en-US" sz="1550" dirty="0">
                <a:solidFill>
                  <a:srgbClr val="4B4A4A"/>
                </a:solidFill>
                <a:latin typeface="Geist" pitchFamily="34" charset="0"/>
                <a:ea typeface="Geist" pitchFamily="34" charset="-122"/>
                <a:cs typeface="Geist" pitchFamily="34" charset="-120"/>
              </a:rPr>
              <a:t>State-of-the-art models can handle up to 2 million tokens, but many common models are limited to 2,000-32,000, impacting the length of conversations. Beyond this, older context is typically truncated.</a:t>
            </a:r>
            <a:endParaRPr lang="en-US" sz="1550" dirty="0"/>
          </a:p>
        </p:txBody>
      </p:sp>
      <p:sp>
        <p:nvSpPr>
          <p:cNvPr id="6" name="Text 4"/>
          <p:cNvSpPr/>
          <p:nvPr/>
        </p:nvSpPr>
        <p:spPr>
          <a:xfrm>
            <a:off x="5223986" y="2466142"/>
            <a:ext cx="4182308" cy="654963"/>
          </a:xfrm>
          <a:prstGeom prst="rect">
            <a:avLst/>
          </a:prstGeom>
          <a:noFill/>
          <a:ln/>
        </p:spPr>
        <p:txBody>
          <a:bodyPr wrap="none" lIns="0" tIns="0" rIns="0" bIns="0" rtlCol="0" anchor="t"/>
          <a:lstStyle/>
          <a:p>
            <a:pPr algn="ctr" indent="0" marL="0">
              <a:lnSpc>
                <a:spcPts val="5150"/>
              </a:lnSpc>
              <a:buNone/>
            </a:pPr>
            <a:r>
              <a:rPr lang="en-US" sz="5150" b="1" dirty="0">
                <a:solidFill>
                  <a:srgbClr val="4B4A4A"/>
                </a:solidFill>
                <a:latin typeface="Noto Serif SC Bold" pitchFamily="34" charset="0"/>
                <a:ea typeface="Noto Serif SC Bold" pitchFamily="34" charset="-122"/>
                <a:cs typeface="Noto Serif SC Bold" pitchFamily="34" charset="-120"/>
              </a:rPr>
              <a:t>O(n²)</a:t>
            </a:r>
            <a:endParaRPr lang="en-US" sz="5150" dirty="0"/>
          </a:p>
        </p:txBody>
      </p:sp>
      <p:sp>
        <p:nvSpPr>
          <p:cNvPr id="7" name="Text 5"/>
          <p:cNvSpPr/>
          <p:nvPr/>
        </p:nvSpPr>
        <p:spPr>
          <a:xfrm>
            <a:off x="5930979" y="3369112"/>
            <a:ext cx="2768322" cy="310158"/>
          </a:xfrm>
          <a:prstGeom prst="rect">
            <a:avLst/>
          </a:prstGeom>
          <a:noFill/>
          <a:ln/>
        </p:spPr>
        <p:txBody>
          <a:bodyPr wrap="none" lIns="0" tIns="0" rIns="0" bIns="0" rtlCol="0" anchor="t"/>
          <a:lstStyle/>
          <a:p>
            <a:pPr algn="ctr"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Quadratic Complexity</a:t>
            </a:r>
            <a:endParaRPr lang="en-US" sz="1950" dirty="0"/>
          </a:p>
        </p:txBody>
      </p:sp>
      <p:sp>
        <p:nvSpPr>
          <p:cNvPr id="8" name="Text 6"/>
          <p:cNvSpPr/>
          <p:nvPr/>
        </p:nvSpPr>
        <p:spPr>
          <a:xfrm>
            <a:off x="5223986" y="3798332"/>
            <a:ext cx="4182308" cy="1905238"/>
          </a:xfrm>
          <a:prstGeom prst="rect">
            <a:avLst/>
          </a:prstGeom>
          <a:noFill/>
          <a:ln/>
        </p:spPr>
        <p:txBody>
          <a:bodyPr wrap="square" lIns="0" tIns="0" rIns="0" bIns="0" rtlCol="0" anchor="t"/>
          <a:lstStyle/>
          <a:p>
            <a:pPr algn="ctr" indent="0" marL="0">
              <a:lnSpc>
                <a:spcPts val="2500"/>
              </a:lnSpc>
              <a:buNone/>
            </a:pPr>
            <a:r>
              <a:rPr lang="en-US" sz="1550" dirty="0">
                <a:solidFill>
                  <a:srgbClr val="4B4A4A"/>
                </a:solidFill>
                <a:latin typeface="Geist" pitchFamily="34" charset="0"/>
                <a:ea typeface="Geist" pitchFamily="34" charset="-122"/>
                <a:cs typeface="Geist" pitchFamily="34" charset="-120"/>
              </a:rPr>
              <a:t>The computational cost of attention scales quadratically with context length, leading to significant increases in memory and processing time for longer dialogues. This makes extremely long context windows resource-intensive.</a:t>
            </a:r>
            <a:endParaRPr lang="en-US" sz="1550" dirty="0"/>
          </a:p>
        </p:txBody>
      </p:sp>
      <p:sp>
        <p:nvSpPr>
          <p:cNvPr id="9" name="Text 7"/>
          <p:cNvSpPr/>
          <p:nvPr/>
        </p:nvSpPr>
        <p:spPr>
          <a:xfrm>
            <a:off x="9654302" y="2466142"/>
            <a:ext cx="4182308" cy="654963"/>
          </a:xfrm>
          <a:prstGeom prst="rect">
            <a:avLst/>
          </a:prstGeom>
          <a:noFill/>
          <a:ln/>
        </p:spPr>
        <p:txBody>
          <a:bodyPr wrap="none" lIns="0" tIns="0" rIns="0" bIns="0" rtlCol="0" anchor="t"/>
          <a:lstStyle/>
          <a:p>
            <a:pPr algn="ctr" indent="0" marL="0">
              <a:lnSpc>
                <a:spcPts val="5150"/>
              </a:lnSpc>
              <a:buNone/>
            </a:pPr>
            <a:r>
              <a:rPr lang="en-US" sz="5150" b="1" dirty="0">
                <a:solidFill>
                  <a:srgbClr val="4B4A4A"/>
                </a:solidFill>
                <a:latin typeface="Noto Serif SC Bold" pitchFamily="34" charset="0"/>
                <a:ea typeface="Noto Serif SC Bold" pitchFamily="34" charset="-122"/>
                <a:cs typeface="Noto Serif SC Bold" pitchFamily="34" charset="-120"/>
              </a:rPr>
              <a:t>3-5%</a:t>
            </a:r>
            <a:endParaRPr lang="en-US" sz="5150" dirty="0"/>
          </a:p>
        </p:txBody>
      </p:sp>
      <p:sp>
        <p:nvSpPr>
          <p:cNvPr id="10" name="Text 8"/>
          <p:cNvSpPr/>
          <p:nvPr/>
        </p:nvSpPr>
        <p:spPr>
          <a:xfrm>
            <a:off x="10142339" y="3369112"/>
            <a:ext cx="3206234" cy="310158"/>
          </a:xfrm>
          <a:prstGeom prst="rect">
            <a:avLst/>
          </a:prstGeom>
          <a:noFill/>
          <a:ln/>
        </p:spPr>
        <p:txBody>
          <a:bodyPr wrap="none" lIns="0" tIns="0" rIns="0" bIns="0" rtlCol="0" anchor="t"/>
          <a:lstStyle/>
          <a:p>
            <a:pPr algn="ctr" indent="0" marL="0">
              <a:lnSpc>
                <a:spcPts val="2400"/>
              </a:lnSpc>
              <a:buNone/>
            </a:pPr>
            <a:r>
              <a:rPr lang="en-US" sz="1950" b="1" dirty="0">
                <a:solidFill>
                  <a:srgbClr val="4B4A4A"/>
                </a:solidFill>
                <a:latin typeface="Noto Serif SC Bold" pitchFamily="34" charset="0"/>
                <a:ea typeface="Noto Serif SC Bold" pitchFamily="34" charset="-122"/>
                <a:cs typeface="Noto Serif SC Bold" pitchFamily="34" charset="-120"/>
              </a:rPr>
              <a:t>Average Latency Increase</a:t>
            </a:r>
            <a:endParaRPr lang="en-US" sz="1950" dirty="0"/>
          </a:p>
        </p:txBody>
      </p:sp>
      <p:sp>
        <p:nvSpPr>
          <p:cNvPr id="11" name="Text 9"/>
          <p:cNvSpPr/>
          <p:nvPr/>
        </p:nvSpPr>
        <p:spPr>
          <a:xfrm>
            <a:off x="9654302" y="3798332"/>
            <a:ext cx="4182308" cy="1905238"/>
          </a:xfrm>
          <a:prstGeom prst="rect">
            <a:avLst/>
          </a:prstGeom>
          <a:noFill/>
          <a:ln/>
        </p:spPr>
        <p:txBody>
          <a:bodyPr wrap="square" lIns="0" tIns="0" rIns="0" bIns="0" rtlCol="0" anchor="t"/>
          <a:lstStyle/>
          <a:p>
            <a:pPr algn="ctr" indent="0" marL="0">
              <a:lnSpc>
                <a:spcPts val="2500"/>
              </a:lnSpc>
              <a:buNone/>
            </a:pPr>
            <a:r>
              <a:rPr lang="en-US" sz="1550" dirty="0">
                <a:solidFill>
                  <a:srgbClr val="4B4A4A"/>
                </a:solidFill>
                <a:latin typeface="Geist" pitchFamily="34" charset="0"/>
                <a:ea typeface="Geist" pitchFamily="34" charset="-122"/>
                <a:cs typeface="Geist" pitchFamily="34" charset="-120"/>
              </a:rPr>
              <a:t>Each additional segment of conversation added to the context window can increase response latency. For large models, even a small percentage increase can lead to noticeable delays, impacting real-time interactions.</a:t>
            </a:r>
            <a:endParaRPr lang="en-US" sz="1550" dirty="0"/>
          </a:p>
        </p:txBody>
      </p:sp>
      <p:sp>
        <p:nvSpPr>
          <p:cNvPr id="12" name="Text 10"/>
          <p:cNvSpPr/>
          <p:nvPr/>
        </p:nvSpPr>
        <p:spPr>
          <a:xfrm>
            <a:off x="793790" y="5926812"/>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Understanding and mitigating context window limitations is a critical design consideration for conversational AI engineers. Strategies such as conversation summarisation, sliding windows, and context compression are employed to maintain coherence in long dialogues while managing computational overhead and ensuring timely responses.</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96992" y="583168"/>
            <a:ext cx="12292012" cy="544473"/>
          </a:xfrm>
          <a:prstGeom prst="rect">
            <a:avLst/>
          </a:prstGeom>
          <a:noFill/>
          <a:ln/>
        </p:spPr>
        <p:txBody>
          <a:bodyPr wrap="none" lIns="0" tIns="0" rIns="0" bIns="0" rtlCol="0" anchor="t"/>
          <a:lstStyle/>
          <a:p>
            <a:pPr algn="l" indent="0" marL="0">
              <a:lnSpc>
                <a:spcPts val="4250"/>
              </a:lnSpc>
              <a:buNone/>
            </a:pPr>
            <a:r>
              <a:rPr lang="en-US" sz="3400" b="1" dirty="0">
                <a:solidFill>
                  <a:srgbClr val="006747"/>
                </a:solidFill>
                <a:latin typeface="Noto Serif SC Bold" pitchFamily="34" charset="0"/>
                <a:ea typeface="Noto Serif SC Bold" pitchFamily="34" charset="-122"/>
                <a:cs typeface="Noto Serif SC Bold" pitchFamily="34" charset="-120"/>
              </a:rPr>
              <a:t>Model Types: Crucial Distinctions for Conversational AI</a:t>
            </a:r>
            <a:endParaRPr lang="en-US" sz="3400" dirty="0"/>
          </a:p>
        </p:txBody>
      </p:sp>
      <p:sp>
        <p:nvSpPr>
          <p:cNvPr id="3" name="Shape 1"/>
          <p:cNvSpPr/>
          <p:nvPr/>
        </p:nvSpPr>
        <p:spPr>
          <a:xfrm>
            <a:off x="696992" y="1476137"/>
            <a:ext cx="2205990" cy="1282779"/>
          </a:xfrm>
          <a:prstGeom prst="roundRect">
            <a:avLst>
              <a:gd name="adj" fmla="val 12226"/>
            </a:avLst>
          </a:prstGeom>
          <a:solidFill>
            <a:srgbClr val="D1EFE4"/>
          </a:solidFill>
          <a:ln w="7620">
            <a:solidFill>
              <a:srgbClr val="B7D5CA"/>
            </a:solidFill>
            <a:prstDash val="solid"/>
          </a:ln>
        </p:spPr>
      </p:sp>
      <p:pic>
        <p:nvPicPr>
          <p:cNvPr id="4" name="Image 0" descr="preencoded.png">    </p:cNvPr>
          <p:cNvPicPr>
            <a:picLocks noChangeAspect="1"/>
          </p:cNvPicPr>
          <p:nvPr/>
        </p:nvPicPr>
        <p:blipFill>
          <a:blip r:embed="rId1"/>
          <a:stretch>
            <a:fillRect/>
          </a:stretch>
        </p:blipFill>
        <p:spPr>
          <a:xfrm>
            <a:off x="1677472" y="1964412"/>
            <a:ext cx="245031" cy="306229"/>
          </a:xfrm>
          <a:prstGeom prst="rect">
            <a:avLst/>
          </a:prstGeom>
        </p:spPr>
      </p:pic>
      <p:sp>
        <p:nvSpPr>
          <p:cNvPr id="5" name="Text 2"/>
          <p:cNvSpPr/>
          <p:nvPr/>
        </p:nvSpPr>
        <p:spPr>
          <a:xfrm>
            <a:off x="3077170" y="1650325"/>
            <a:ext cx="2178129" cy="272177"/>
          </a:xfrm>
          <a:prstGeom prst="rect">
            <a:avLst/>
          </a:prstGeom>
          <a:noFill/>
          <a:ln/>
        </p:spPr>
        <p:txBody>
          <a:bodyPr wrap="none" lIns="0" tIns="0" rIns="0" bIns="0" rtlCol="0" anchor="t"/>
          <a:lstStyle/>
          <a:p>
            <a:pPr algn="l" indent="0" marL="0">
              <a:lnSpc>
                <a:spcPts val="2100"/>
              </a:lnSpc>
              <a:buNone/>
            </a:pPr>
            <a:r>
              <a:rPr lang="en-US" sz="1700" b="1" dirty="0">
                <a:solidFill>
                  <a:srgbClr val="4B4A4A"/>
                </a:solidFill>
                <a:latin typeface="Noto Serif SC Bold" pitchFamily="34" charset="0"/>
                <a:ea typeface="Noto Serif SC Bold" pitchFamily="34" charset="-122"/>
                <a:cs typeface="Noto Serif SC Bold" pitchFamily="34" charset="-120"/>
              </a:rPr>
              <a:t>Base Models</a:t>
            </a:r>
            <a:endParaRPr lang="en-US" sz="1700" dirty="0"/>
          </a:p>
        </p:txBody>
      </p:sp>
      <p:sp>
        <p:nvSpPr>
          <p:cNvPr id="6" name="Text 3"/>
          <p:cNvSpPr/>
          <p:nvPr/>
        </p:nvSpPr>
        <p:spPr>
          <a:xfrm>
            <a:off x="3077170" y="2027039"/>
            <a:ext cx="10682049" cy="557689"/>
          </a:xfrm>
          <a:prstGeom prst="rect">
            <a:avLst/>
          </a:prstGeom>
          <a:noFill/>
          <a:ln/>
        </p:spPr>
        <p:txBody>
          <a:bodyPr wrap="square" lIns="0" tIns="0" rIns="0" bIns="0" rtlCol="0" anchor="t"/>
          <a:lstStyle/>
          <a:p>
            <a:pPr algn="l" indent="0" marL="0">
              <a:lnSpc>
                <a:spcPts val="2150"/>
              </a:lnSpc>
              <a:buNone/>
            </a:pPr>
            <a:r>
              <a:rPr lang="en-US" sz="1350" dirty="0">
                <a:solidFill>
                  <a:srgbClr val="4B4A4A"/>
                </a:solidFill>
                <a:latin typeface="Geist" pitchFamily="34" charset="0"/>
                <a:ea typeface="Geist" pitchFamily="34" charset="-122"/>
                <a:cs typeface="Geist" pitchFamily="34" charset="-120"/>
              </a:rPr>
              <a:t>Trained purely on next-token prediction, these models are essentially advanced autocompleters. They can generate text but lack conversational etiquette and may produce unhelpful or inappropriate responses without careful prompting.</a:t>
            </a:r>
            <a:endParaRPr lang="en-US" sz="1350" dirty="0"/>
          </a:p>
        </p:txBody>
      </p:sp>
      <p:sp>
        <p:nvSpPr>
          <p:cNvPr id="7" name="Shape 4"/>
          <p:cNvSpPr/>
          <p:nvPr/>
        </p:nvSpPr>
        <p:spPr>
          <a:xfrm>
            <a:off x="2990017" y="2749391"/>
            <a:ext cx="10856357" cy="11430"/>
          </a:xfrm>
          <a:prstGeom prst="roundRect">
            <a:avLst>
              <a:gd name="adj" fmla="val 1372072"/>
            </a:avLst>
          </a:prstGeom>
          <a:solidFill>
            <a:srgbClr val="B7D5CA"/>
          </a:solidFill>
          <a:ln/>
        </p:spPr>
      </p:sp>
      <p:sp>
        <p:nvSpPr>
          <p:cNvPr id="8" name="Shape 5"/>
          <p:cNvSpPr/>
          <p:nvPr/>
        </p:nvSpPr>
        <p:spPr>
          <a:xfrm>
            <a:off x="696992" y="2845951"/>
            <a:ext cx="4412099" cy="1561624"/>
          </a:xfrm>
          <a:prstGeom prst="roundRect">
            <a:avLst>
              <a:gd name="adj" fmla="val 10043"/>
            </a:avLst>
          </a:prstGeom>
          <a:solidFill>
            <a:srgbClr val="D1EFE4"/>
          </a:solidFill>
          <a:ln w="7620">
            <a:solidFill>
              <a:srgbClr val="B7D5CA"/>
            </a:solidFill>
            <a:prstDash val="solid"/>
          </a:ln>
        </p:spPr>
      </p:sp>
      <p:pic>
        <p:nvPicPr>
          <p:cNvPr id="9" name="Image 1" descr="preencoded.png">    </p:cNvPr>
          <p:cNvPicPr>
            <a:picLocks noChangeAspect="1"/>
          </p:cNvPicPr>
          <p:nvPr/>
        </p:nvPicPr>
        <p:blipFill>
          <a:blip r:embed="rId2"/>
          <a:stretch>
            <a:fillRect/>
          </a:stretch>
        </p:blipFill>
        <p:spPr>
          <a:xfrm>
            <a:off x="2780467" y="3473648"/>
            <a:ext cx="245031" cy="306229"/>
          </a:xfrm>
          <a:prstGeom prst="rect">
            <a:avLst/>
          </a:prstGeom>
        </p:spPr>
      </p:pic>
      <p:sp>
        <p:nvSpPr>
          <p:cNvPr id="10" name="Text 6"/>
          <p:cNvSpPr/>
          <p:nvPr/>
        </p:nvSpPr>
        <p:spPr>
          <a:xfrm>
            <a:off x="5283279" y="3020139"/>
            <a:ext cx="2881908" cy="272177"/>
          </a:xfrm>
          <a:prstGeom prst="rect">
            <a:avLst/>
          </a:prstGeom>
          <a:noFill/>
          <a:ln/>
        </p:spPr>
        <p:txBody>
          <a:bodyPr wrap="none" lIns="0" tIns="0" rIns="0" bIns="0" rtlCol="0" anchor="t"/>
          <a:lstStyle/>
          <a:p>
            <a:pPr algn="l" indent="0" marL="0">
              <a:lnSpc>
                <a:spcPts val="2100"/>
              </a:lnSpc>
              <a:buNone/>
            </a:pPr>
            <a:r>
              <a:rPr lang="en-US" sz="1700" b="1" dirty="0">
                <a:solidFill>
                  <a:srgbClr val="4B4A4A"/>
                </a:solidFill>
                <a:latin typeface="Noto Serif SC Bold" pitchFamily="34" charset="0"/>
                <a:ea typeface="Noto Serif SC Bold" pitchFamily="34" charset="-122"/>
                <a:cs typeface="Noto Serif SC Bold" pitchFamily="34" charset="-120"/>
              </a:rPr>
              <a:t>Instruction-Tuned Models</a:t>
            </a:r>
            <a:endParaRPr lang="en-US" sz="1700" dirty="0"/>
          </a:p>
        </p:txBody>
      </p:sp>
      <p:sp>
        <p:nvSpPr>
          <p:cNvPr id="11" name="Text 7"/>
          <p:cNvSpPr/>
          <p:nvPr/>
        </p:nvSpPr>
        <p:spPr>
          <a:xfrm>
            <a:off x="5283279" y="3396853"/>
            <a:ext cx="8475940" cy="836533"/>
          </a:xfrm>
          <a:prstGeom prst="rect">
            <a:avLst/>
          </a:prstGeom>
          <a:noFill/>
          <a:ln/>
        </p:spPr>
        <p:txBody>
          <a:bodyPr wrap="square" lIns="0" tIns="0" rIns="0" bIns="0" rtlCol="0" anchor="t"/>
          <a:lstStyle/>
          <a:p>
            <a:pPr algn="l" indent="0" marL="0">
              <a:lnSpc>
                <a:spcPts val="2150"/>
              </a:lnSpc>
              <a:buNone/>
            </a:pPr>
            <a:r>
              <a:rPr lang="en-US" sz="1350" dirty="0">
                <a:solidFill>
                  <a:srgbClr val="4B4A4A"/>
                </a:solidFill>
                <a:latin typeface="Geist" pitchFamily="34" charset="0"/>
                <a:ea typeface="Geist" pitchFamily="34" charset="-122"/>
                <a:cs typeface="Geist" pitchFamily="34" charset="-120"/>
              </a:rPr>
              <a:t>Fine-tuned on datasets of instructions and desired responses, these models are better at following commands. They offer more structured output but might still lack the fluidity and naturalness of a truly conversational agent, excelling in single-turn interactions.</a:t>
            </a:r>
            <a:endParaRPr lang="en-US" sz="1350" dirty="0"/>
          </a:p>
        </p:txBody>
      </p:sp>
      <p:sp>
        <p:nvSpPr>
          <p:cNvPr id="12" name="Shape 8"/>
          <p:cNvSpPr/>
          <p:nvPr/>
        </p:nvSpPr>
        <p:spPr>
          <a:xfrm>
            <a:off x="5196126" y="4398050"/>
            <a:ext cx="8650248" cy="11430"/>
          </a:xfrm>
          <a:prstGeom prst="roundRect">
            <a:avLst>
              <a:gd name="adj" fmla="val 1372072"/>
            </a:avLst>
          </a:prstGeom>
          <a:solidFill>
            <a:srgbClr val="B7D5CA"/>
          </a:solidFill>
          <a:ln/>
        </p:spPr>
      </p:sp>
      <p:sp>
        <p:nvSpPr>
          <p:cNvPr id="13" name="Shape 9"/>
          <p:cNvSpPr/>
          <p:nvPr/>
        </p:nvSpPr>
        <p:spPr>
          <a:xfrm>
            <a:off x="696992" y="4494609"/>
            <a:ext cx="6618208" cy="2119313"/>
          </a:xfrm>
          <a:prstGeom prst="roundRect">
            <a:avLst>
              <a:gd name="adj" fmla="val 7400"/>
            </a:avLst>
          </a:prstGeom>
          <a:solidFill>
            <a:srgbClr val="D1EFE4"/>
          </a:solidFill>
          <a:ln w="7620">
            <a:solidFill>
              <a:srgbClr val="B7D5CA"/>
            </a:solidFill>
            <a:prstDash val="solid"/>
          </a:ln>
        </p:spPr>
      </p:sp>
      <p:pic>
        <p:nvPicPr>
          <p:cNvPr id="14" name="Image 2" descr="preencoded.png">    </p:cNvPr>
          <p:cNvPicPr>
            <a:picLocks noChangeAspect="1"/>
          </p:cNvPicPr>
          <p:nvPr/>
        </p:nvPicPr>
        <p:blipFill>
          <a:blip r:embed="rId3"/>
          <a:stretch>
            <a:fillRect/>
          </a:stretch>
        </p:blipFill>
        <p:spPr>
          <a:xfrm>
            <a:off x="3883581" y="5401151"/>
            <a:ext cx="245031" cy="306229"/>
          </a:xfrm>
          <a:prstGeom prst="rect">
            <a:avLst/>
          </a:prstGeom>
        </p:spPr>
      </p:pic>
      <p:sp>
        <p:nvSpPr>
          <p:cNvPr id="15" name="Text 10"/>
          <p:cNvSpPr/>
          <p:nvPr/>
        </p:nvSpPr>
        <p:spPr>
          <a:xfrm>
            <a:off x="7489388" y="4668798"/>
            <a:ext cx="3640693" cy="272177"/>
          </a:xfrm>
          <a:prstGeom prst="rect">
            <a:avLst/>
          </a:prstGeom>
          <a:noFill/>
          <a:ln/>
        </p:spPr>
        <p:txBody>
          <a:bodyPr wrap="none" lIns="0" tIns="0" rIns="0" bIns="0" rtlCol="0" anchor="t"/>
          <a:lstStyle/>
          <a:p>
            <a:pPr algn="l" indent="0" marL="0">
              <a:lnSpc>
                <a:spcPts val="2100"/>
              </a:lnSpc>
              <a:buNone/>
            </a:pPr>
            <a:r>
              <a:rPr lang="en-US" sz="1700" b="1" dirty="0">
                <a:solidFill>
                  <a:srgbClr val="4B4A4A"/>
                </a:solidFill>
                <a:latin typeface="Noto Serif SC Bold" pitchFamily="34" charset="0"/>
                <a:ea typeface="Noto Serif SC Bold" pitchFamily="34" charset="-122"/>
                <a:cs typeface="Noto Serif SC Bold" pitchFamily="34" charset="-120"/>
              </a:rPr>
              <a:t>Conversationally Aligned Models</a:t>
            </a:r>
            <a:endParaRPr lang="en-US" sz="1700" dirty="0"/>
          </a:p>
        </p:txBody>
      </p:sp>
      <p:sp>
        <p:nvSpPr>
          <p:cNvPr id="16" name="Text 11"/>
          <p:cNvSpPr/>
          <p:nvPr/>
        </p:nvSpPr>
        <p:spPr>
          <a:xfrm>
            <a:off x="7489388" y="5045512"/>
            <a:ext cx="6269831" cy="1394222"/>
          </a:xfrm>
          <a:prstGeom prst="rect">
            <a:avLst/>
          </a:prstGeom>
          <a:noFill/>
          <a:ln/>
        </p:spPr>
        <p:txBody>
          <a:bodyPr wrap="square" lIns="0" tIns="0" rIns="0" bIns="0" rtlCol="0" anchor="t"/>
          <a:lstStyle/>
          <a:p>
            <a:pPr algn="l" indent="0" marL="0">
              <a:lnSpc>
                <a:spcPts val="2150"/>
              </a:lnSpc>
              <a:buNone/>
            </a:pPr>
            <a:r>
              <a:rPr lang="en-US" sz="1350" dirty="0">
                <a:solidFill>
                  <a:srgbClr val="4B4A4A"/>
                </a:solidFill>
                <a:latin typeface="Geist" pitchFamily="34" charset="0"/>
                <a:ea typeface="Geist" pitchFamily="34" charset="-122"/>
                <a:cs typeface="Geist" pitchFamily="34" charset="-120"/>
              </a:rPr>
              <a:t>Undergo extensive additional training, often via Reinforcement Learning from Human Feedback (RLHF) or similar methods, to optimise for multi-turn dialogue. They are designed to be helpful, harmless, and follow human conversational conventions, making them the most suitable for natural dialogue applications.</a:t>
            </a:r>
            <a:endParaRPr lang="en-US" sz="1350" dirty="0"/>
          </a:p>
        </p:txBody>
      </p:sp>
      <p:sp>
        <p:nvSpPr>
          <p:cNvPr id="17" name="Text 12"/>
          <p:cNvSpPr/>
          <p:nvPr/>
        </p:nvSpPr>
        <p:spPr>
          <a:xfrm>
            <a:off x="696992" y="6809899"/>
            <a:ext cx="13236416" cy="836533"/>
          </a:xfrm>
          <a:prstGeom prst="rect">
            <a:avLst/>
          </a:prstGeom>
          <a:noFill/>
          <a:ln/>
        </p:spPr>
        <p:txBody>
          <a:bodyPr wrap="square" lIns="0" tIns="0" rIns="0" bIns="0" rtlCol="0" anchor="t"/>
          <a:lstStyle/>
          <a:p>
            <a:pPr algn="l" indent="0" marL="0">
              <a:lnSpc>
                <a:spcPts val="2150"/>
              </a:lnSpc>
              <a:buNone/>
            </a:pPr>
            <a:r>
              <a:rPr lang="en-US" sz="1350" dirty="0">
                <a:solidFill>
                  <a:srgbClr val="4B4A4A"/>
                </a:solidFill>
                <a:latin typeface="Geist" pitchFamily="34" charset="0"/>
                <a:ea typeface="Geist" pitchFamily="34" charset="-122"/>
                <a:cs typeface="Geist" pitchFamily="34" charset="-120"/>
              </a:rPr>
              <a:t>Choosing the correct starting point for your conversational AI project is paramount. While base models provide a strong foundation, instruction-tuned and, more specifically, conversationally aligned models offer the necessary behavioural refinements to deliver a truly engaging and effective dialogue experience tailored to user needs.</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2025-06-17T00:03:24Z</dcterms:created>
  <dcterms:modified xsi:type="dcterms:W3CDTF">2025-06-17T00:03:24Z</dcterms:modified>
</cp:coreProperties>
</file>